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Nixie One" charset="1" panose="02000503080000020004"/>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Aileron Heavy" charset="1" panose="00000A00000000000000"/>
      <p:regular r:id="rId15"/>
    </p:embeddedFont>
    <p:embeddedFont>
      <p:font typeface="Aileron Heavy Bold" charset="1" panose="00000A00000000000000"/>
      <p:regular r:id="rId16"/>
    </p:embeddedFont>
    <p:embeddedFont>
      <p:font typeface="Aileron Heavy Italics" charset="1" panose="00000A00000000000000"/>
      <p:regular r:id="rId17"/>
    </p:embeddedFont>
    <p:embeddedFont>
      <p:font typeface="Aileron Heavy Bold Italics" charset="1" panose="00000A00000000000000"/>
      <p:regular r:id="rId18"/>
    </p:embeddedFont>
    <p:embeddedFont>
      <p:font typeface="Abhaya Libre Regular" charset="1" panose="02000503000000000000"/>
      <p:regular r:id="rId19"/>
    </p:embeddedFont>
    <p:embeddedFont>
      <p:font typeface="Abhaya Libre Regular Bold" charset="1" panose="02000603000000000000"/>
      <p:regular r:id="rId20"/>
    </p:embeddedFont>
    <p:embeddedFont>
      <p:font typeface="Abhaya Libre Regular Italics" charset="1" panose="02000503000000000000"/>
      <p:regular r:id="rId21"/>
    </p:embeddedFont>
    <p:embeddedFont>
      <p:font typeface="Abhaya Libre Regular Bold Italics" charset="1" panose="02000603000000000000"/>
      <p:regular r:id="rId22"/>
    </p:embeddedFont>
    <p:embeddedFont>
      <p:font typeface="Barlow SemiCondensed Bold" charset="1" panose="00000706000000000000"/>
      <p:regular r:id="rId23"/>
    </p:embeddedFont>
    <p:embeddedFont>
      <p:font typeface="Barlow SemiCondensed Bold Bold" charset="1" panose="00000A06000000000000"/>
      <p:regular r:id="rId24"/>
    </p:embeddedFont>
    <p:embeddedFont>
      <p:font typeface="Barlow SemiCondensed Bold Italics" charset="1" panose="00000706000000000000"/>
      <p:regular r:id="rId25"/>
    </p:embeddedFont>
    <p:embeddedFont>
      <p:font typeface="Barlow SemiCondensed Bold Bold Italics" charset="1" panose="00000A06000000000000"/>
      <p:regular r:id="rId26"/>
    </p:embeddedFont>
    <p:embeddedFont>
      <p:font typeface="Bangers" charset="1" panose="020B0603050302020204"/>
      <p:regular r:id="rId27"/>
    </p:embeddedFont>
    <p:embeddedFont>
      <p:font typeface="Open Sans Light" charset="1" panose="020B0306030504020204"/>
      <p:regular r:id="rId28"/>
    </p:embeddedFont>
    <p:embeddedFont>
      <p:font typeface="Open Sans Light Bold" charset="1" panose="020B0806030504020204"/>
      <p:regular r:id="rId29"/>
    </p:embeddedFont>
    <p:embeddedFont>
      <p:font typeface="Open Sans Light Italics" charset="1" panose="020B0306030504020204"/>
      <p:regular r:id="rId30"/>
    </p:embeddedFont>
    <p:embeddedFont>
      <p:font typeface="Open Sans Light Bold Italics" charset="1" panose="020B0806030504020204"/>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Extra Bold" charset="1" panose="020B0906030804020204"/>
      <p:regular r:id="rId36"/>
    </p:embeddedFont>
    <p:embeddedFont>
      <p:font typeface="Open Sans Extra Bold Italics" charset="1" panose="020B0906030804020204"/>
      <p:regular r:id="rId37"/>
    </p:embeddedFont>
    <p:embeddedFont>
      <p:font typeface="Homemade Apple" charset="1" panose="02000000000000000000"/>
      <p:regular r:id="rId38"/>
    </p:embeddedFont>
    <p:embeddedFont>
      <p:font typeface="Gagalin" charset="1" panose="00000500000000000000"/>
      <p:regular r:id="rId39"/>
    </p:embeddedFont>
    <p:embeddedFont>
      <p:font typeface="Krabuler" charset="1" panose="00000500000000000000"/>
      <p:regular r:id="rId40"/>
    </p:embeddedFont>
    <p:embeddedFont>
      <p:font typeface="Barlow Light" charset="1" panose="00000400000000000000"/>
      <p:regular r:id="rId41"/>
    </p:embeddedFont>
    <p:embeddedFont>
      <p:font typeface="Barlow Light Bold" charset="1" panose="00000500000000000000"/>
      <p:regular r:id="rId42"/>
    </p:embeddedFont>
    <p:embeddedFont>
      <p:font typeface="Barlow Light Italics" charset="1" panose="00000400000000000000"/>
      <p:regular r:id="rId43"/>
    </p:embeddedFont>
    <p:embeddedFont>
      <p:font typeface="Barlow Light Bold Italics" charset="1" panose="00000500000000000000"/>
      <p:regular r:id="rId44"/>
    </p:embeddedFont>
    <p:embeddedFont>
      <p:font typeface="Nunito Sans Regular" charset="1" panose="00000500000000000000"/>
      <p:regular r:id="rId45"/>
    </p:embeddedFont>
    <p:embeddedFont>
      <p:font typeface="Nunito Sans Regular Bold" charset="1" panose="00000700000000000000"/>
      <p:regular r:id="rId46"/>
    </p:embeddedFont>
    <p:embeddedFont>
      <p:font typeface="Nunito Sans Regular Italics" charset="1" panose="00000500000000000000"/>
      <p:regular r:id="rId47"/>
    </p:embeddedFont>
    <p:embeddedFont>
      <p:font typeface="Nunito Sans Regular Bold Italics" charset="1" panose="000007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67" Target="slides/slide19.xml" Type="http://schemas.openxmlformats.org/officeDocument/2006/relationships/slide"/><Relationship Id="rId68" Target="slides/slide20.xml" Type="http://schemas.openxmlformats.org/officeDocument/2006/relationships/slide"/><Relationship Id="rId69" Target="slides/slide21.xml" Type="http://schemas.openxmlformats.org/officeDocument/2006/relationships/slide"/><Relationship Id="rId7" Target="fonts/font7.fntdata" Type="http://schemas.openxmlformats.org/officeDocument/2006/relationships/font"/><Relationship Id="rId70" Target="slides/slide22.xml" Type="http://schemas.openxmlformats.org/officeDocument/2006/relationships/slide"/><Relationship Id="rId71" Target="slides/slide23.xml" Type="http://schemas.openxmlformats.org/officeDocument/2006/relationships/slide"/><Relationship Id="rId72" Target="slides/slide24.xml" Type="http://schemas.openxmlformats.org/officeDocument/2006/relationships/slide"/><Relationship Id="rId73" Target="slides/slide25.xml" Type="http://schemas.openxmlformats.org/officeDocument/2006/relationships/slide"/><Relationship Id="rId74" Target="slides/slide26.xml" Type="http://schemas.openxmlformats.org/officeDocument/2006/relationships/slide"/><Relationship Id="rId75" Target="slides/slide27.xml" Type="http://schemas.openxmlformats.org/officeDocument/2006/relationships/slide"/><Relationship Id="rId76" Target="slides/slide28.xml" Type="http://schemas.openxmlformats.org/officeDocument/2006/relationships/slide"/><Relationship Id="rId77" Target="slides/slide29.xml" Type="http://schemas.openxmlformats.org/officeDocument/2006/relationships/slide"/><Relationship Id="rId78" Target="slides/slide30.xml" Type="http://schemas.openxmlformats.org/officeDocument/2006/relationships/slide"/><Relationship Id="rId79" Target="slides/slide31.xml" Type="http://schemas.openxmlformats.org/officeDocument/2006/relationships/slide"/><Relationship Id="rId8" Target="fonts/font8.fntdata" Type="http://schemas.openxmlformats.org/officeDocument/2006/relationships/font"/><Relationship Id="rId80" Target="slides/slide32.xml" Type="http://schemas.openxmlformats.org/officeDocument/2006/relationships/slide"/><Relationship Id="rId81" Target="slides/slide33.xml" Type="http://schemas.openxmlformats.org/officeDocument/2006/relationships/slide"/><Relationship Id="rId82" Target="slides/slide34.xml" Type="http://schemas.openxmlformats.org/officeDocument/2006/relationships/slide"/><Relationship Id="rId83" Target="slides/slide3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jpe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11" Target="../media/image45.jpeg" Type="http://schemas.openxmlformats.org/officeDocument/2006/relationships/image"/><Relationship Id="rId2" Target="../media/image43.jpe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36453"/>
            <a:ext cx="10357146" cy="3881148"/>
            <a:chOff x="0" y="0"/>
            <a:chExt cx="13809528" cy="5174864"/>
          </a:xfrm>
        </p:grpSpPr>
        <p:sp>
          <p:nvSpPr>
            <p:cNvPr name="TextBox 3" id="3"/>
            <p:cNvSpPr txBox="true"/>
            <p:nvPr/>
          </p:nvSpPr>
          <p:spPr>
            <a:xfrm rot="0">
              <a:off x="0" y="95250"/>
              <a:ext cx="13809528" cy="3847318"/>
            </a:xfrm>
            <a:prstGeom prst="rect">
              <a:avLst/>
            </a:prstGeom>
          </p:spPr>
          <p:txBody>
            <a:bodyPr anchor="t" rtlCol="false" tIns="0" lIns="0" bIns="0" rIns="0">
              <a:spAutoFit/>
            </a:bodyPr>
            <a:lstStyle/>
            <a:p>
              <a:pPr>
                <a:lnSpc>
                  <a:spcPts val="11165"/>
                </a:lnSpc>
              </a:pPr>
              <a:r>
                <a:rPr lang="en-US" sz="10150">
                  <a:solidFill>
                    <a:srgbClr val="292929"/>
                  </a:solidFill>
                  <a:latin typeface="Aileron Heavy"/>
                </a:rPr>
                <a:t>What is </a:t>
              </a:r>
              <a:r>
                <a:rPr lang="en-US" sz="10150">
                  <a:solidFill>
                    <a:srgbClr val="FF914D"/>
                  </a:solidFill>
                  <a:latin typeface="Aileron Heavy"/>
                </a:rPr>
                <a:t>Machine</a:t>
              </a:r>
              <a:r>
                <a:rPr lang="en-US" sz="10150">
                  <a:solidFill>
                    <a:srgbClr val="292929"/>
                  </a:solidFill>
                  <a:latin typeface="Aileron Heavy"/>
                </a:rPr>
                <a:t> </a:t>
              </a:r>
              <a:r>
                <a:rPr lang="en-US" sz="10150">
                  <a:solidFill>
                    <a:srgbClr val="FF914D"/>
                  </a:solidFill>
                  <a:latin typeface="Aileron Heavy"/>
                </a:rPr>
                <a:t>Learning</a:t>
              </a:r>
              <a:r>
                <a:rPr lang="en-US" sz="10150">
                  <a:solidFill>
                    <a:srgbClr val="292929"/>
                  </a:solidFill>
                  <a:latin typeface="Aileron Heavy"/>
                </a:rPr>
                <a:t>?</a:t>
              </a:r>
            </a:p>
          </p:txBody>
        </p:sp>
        <p:sp>
          <p:nvSpPr>
            <p:cNvPr name="TextBox 4" id="4"/>
            <p:cNvSpPr txBox="true"/>
            <p:nvPr/>
          </p:nvSpPr>
          <p:spPr>
            <a:xfrm rot="0">
              <a:off x="0" y="4484105"/>
              <a:ext cx="13809528" cy="690759"/>
            </a:xfrm>
            <a:prstGeom prst="rect">
              <a:avLst/>
            </a:prstGeom>
          </p:spPr>
          <p:txBody>
            <a:bodyPr anchor="t" rtlCol="false" tIns="0" lIns="0" bIns="0" rIns="0">
              <a:spAutoFit/>
            </a:bodyPr>
            <a:lstStyle/>
            <a:p>
              <a:pPr>
                <a:lnSpc>
                  <a:spcPts val="39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839105" y="5278475"/>
            <a:ext cx="4420195" cy="41148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165458" y="1095375"/>
            <a:ext cx="9836151" cy="2120357"/>
          </a:xfrm>
          <a:prstGeom prst="rect">
            <a:avLst/>
          </a:prstGeom>
        </p:spPr>
        <p:txBody>
          <a:bodyPr anchor="t" rtlCol="false" tIns="0" lIns="0" bIns="0" rIns="0">
            <a:spAutoFit/>
          </a:bodyPr>
          <a:lstStyle/>
          <a:p>
            <a:pPr>
              <a:lnSpc>
                <a:spcPts val="8250"/>
              </a:lnSpc>
            </a:pPr>
            <a:r>
              <a:rPr lang="en-US" sz="7500">
                <a:solidFill>
                  <a:srgbClr val="FFFFFF"/>
                </a:solidFill>
                <a:latin typeface="Aileron Heavy"/>
              </a:rPr>
              <a:t>Types of </a:t>
            </a:r>
            <a:r>
              <a:rPr lang="en-US" sz="7500">
                <a:solidFill>
                  <a:srgbClr val="FF914D"/>
                </a:solidFill>
                <a:latin typeface="Aileron Heavy"/>
              </a:rPr>
              <a:t>Machine Learning</a:t>
            </a:r>
          </a:p>
        </p:txBody>
      </p:sp>
      <p:grpSp>
        <p:nvGrpSpPr>
          <p:cNvPr name="Group 3" id="3"/>
          <p:cNvGrpSpPr/>
          <p:nvPr/>
        </p:nvGrpSpPr>
        <p:grpSpPr>
          <a:xfrm rot="0">
            <a:off x="1028700" y="6735075"/>
            <a:ext cx="5300585" cy="2040574"/>
            <a:chOff x="0" y="0"/>
            <a:chExt cx="7067447" cy="2720765"/>
          </a:xfrm>
        </p:grpSpPr>
        <p:sp>
          <p:nvSpPr>
            <p:cNvPr name="TextBox 4" id="4"/>
            <p:cNvSpPr txBox="true"/>
            <p:nvPr/>
          </p:nvSpPr>
          <p:spPr>
            <a:xfrm rot="0">
              <a:off x="0" y="1836200"/>
              <a:ext cx="7067447" cy="884565"/>
            </a:xfrm>
            <a:prstGeom prst="rect">
              <a:avLst/>
            </a:prstGeom>
          </p:spPr>
          <p:txBody>
            <a:bodyPr anchor="t" rtlCol="false" tIns="0" lIns="0" bIns="0" rIns="0">
              <a:spAutoFit/>
            </a:bodyPr>
            <a:lstStyle/>
            <a:p>
              <a:pPr>
                <a:lnSpc>
                  <a:spcPts val="5460"/>
                </a:lnSpc>
              </a:pPr>
              <a:r>
                <a:rPr lang="en-US" sz="4200">
                  <a:solidFill>
                    <a:srgbClr val="FF9900"/>
                  </a:solidFill>
                  <a:latin typeface="Aileron Regular Bold"/>
                </a:rPr>
                <a:t>Supervised Learning</a:t>
              </a:r>
            </a:p>
          </p:txBody>
        </p:sp>
        <p:sp>
          <p:nvSpPr>
            <p:cNvPr name="TextBox 5" id="5"/>
            <p:cNvSpPr txBox="true"/>
            <p:nvPr/>
          </p:nvSpPr>
          <p:spPr>
            <a:xfrm rot="0">
              <a:off x="0" y="47625"/>
              <a:ext cx="3336634" cy="1156620"/>
            </a:xfrm>
            <a:prstGeom prst="rect">
              <a:avLst/>
            </a:prstGeom>
          </p:spPr>
          <p:txBody>
            <a:bodyPr anchor="t" rtlCol="false" tIns="0" lIns="0" bIns="0" rIns="0">
              <a:spAutoFit/>
            </a:bodyPr>
            <a:lstStyle/>
            <a:p>
              <a:pPr>
                <a:lnSpc>
                  <a:spcPts val="6600"/>
                </a:lnSpc>
              </a:pPr>
              <a:r>
                <a:rPr lang="en-US" sz="6000">
                  <a:solidFill>
                    <a:srgbClr val="FFFFFF"/>
                  </a:solidFill>
                  <a:latin typeface="Aileron Heavy"/>
                </a:rPr>
                <a:t>01</a:t>
              </a:r>
            </a:p>
          </p:txBody>
        </p:sp>
      </p:grpSp>
      <p:grpSp>
        <p:nvGrpSpPr>
          <p:cNvPr name="Group 6" id="6"/>
          <p:cNvGrpSpPr/>
          <p:nvPr/>
        </p:nvGrpSpPr>
        <p:grpSpPr>
          <a:xfrm rot="0">
            <a:off x="7286390" y="6493750"/>
            <a:ext cx="4735258" cy="2523225"/>
            <a:chOff x="0" y="0"/>
            <a:chExt cx="6313677" cy="3364300"/>
          </a:xfrm>
        </p:grpSpPr>
        <p:sp>
          <p:nvSpPr>
            <p:cNvPr name="TextBox 7" id="7"/>
            <p:cNvSpPr txBox="true"/>
            <p:nvPr/>
          </p:nvSpPr>
          <p:spPr>
            <a:xfrm rot="0">
              <a:off x="0" y="1571674"/>
              <a:ext cx="6313677" cy="1792626"/>
            </a:xfrm>
            <a:prstGeom prst="rect">
              <a:avLst/>
            </a:prstGeom>
          </p:spPr>
          <p:txBody>
            <a:bodyPr anchor="t" rtlCol="false" tIns="0" lIns="0" bIns="0" rIns="0">
              <a:spAutoFit/>
            </a:bodyPr>
            <a:lstStyle/>
            <a:p>
              <a:pPr>
                <a:lnSpc>
                  <a:spcPts val="5460"/>
                </a:lnSpc>
              </a:pPr>
              <a:r>
                <a:rPr lang="en-US" sz="4200">
                  <a:solidFill>
                    <a:srgbClr val="FF9900"/>
                  </a:solidFill>
                  <a:latin typeface="Aileron Regular Bold"/>
                </a:rPr>
                <a:t>Unsupervised Learning</a:t>
              </a:r>
            </a:p>
          </p:txBody>
        </p:sp>
        <p:sp>
          <p:nvSpPr>
            <p:cNvPr name="TextBox 8" id="8"/>
            <p:cNvSpPr txBox="true"/>
            <p:nvPr/>
          </p:nvSpPr>
          <p:spPr>
            <a:xfrm rot="0">
              <a:off x="0" y="47625"/>
              <a:ext cx="2980769" cy="1156620"/>
            </a:xfrm>
            <a:prstGeom prst="rect">
              <a:avLst/>
            </a:prstGeom>
          </p:spPr>
          <p:txBody>
            <a:bodyPr anchor="t" rtlCol="false" tIns="0" lIns="0" bIns="0" rIns="0">
              <a:spAutoFit/>
            </a:bodyPr>
            <a:lstStyle/>
            <a:p>
              <a:pPr>
                <a:lnSpc>
                  <a:spcPts val="6600"/>
                </a:lnSpc>
              </a:pPr>
              <a:r>
                <a:rPr lang="en-US" sz="6000">
                  <a:solidFill>
                    <a:srgbClr val="FFFFFF"/>
                  </a:solidFill>
                  <a:latin typeface="Aileron Heavy"/>
                </a:rPr>
                <a:t>02</a:t>
              </a:r>
            </a:p>
          </p:txBody>
        </p:sp>
      </p:grpSp>
      <p:grpSp>
        <p:nvGrpSpPr>
          <p:cNvPr name="Group 9" id="9"/>
          <p:cNvGrpSpPr/>
          <p:nvPr/>
        </p:nvGrpSpPr>
        <p:grpSpPr>
          <a:xfrm rot="0">
            <a:off x="13175453" y="6493750"/>
            <a:ext cx="4083847" cy="2523225"/>
            <a:chOff x="0" y="0"/>
            <a:chExt cx="5445129" cy="3364300"/>
          </a:xfrm>
        </p:grpSpPr>
        <p:sp>
          <p:nvSpPr>
            <p:cNvPr name="TextBox 10" id="10"/>
            <p:cNvSpPr txBox="true"/>
            <p:nvPr/>
          </p:nvSpPr>
          <p:spPr>
            <a:xfrm rot="0">
              <a:off x="0" y="1571674"/>
              <a:ext cx="5445129" cy="1792626"/>
            </a:xfrm>
            <a:prstGeom prst="rect">
              <a:avLst/>
            </a:prstGeom>
          </p:spPr>
          <p:txBody>
            <a:bodyPr anchor="t" rtlCol="false" tIns="0" lIns="0" bIns="0" rIns="0">
              <a:spAutoFit/>
            </a:bodyPr>
            <a:lstStyle/>
            <a:p>
              <a:pPr>
                <a:lnSpc>
                  <a:spcPts val="5459"/>
                </a:lnSpc>
              </a:pPr>
              <a:r>
                <a:rPr lang="en-US" sz="4199">
                  <a:solidFill>
                    <a:srgbClr val="FF9900"/>
                  </a:solidFill>
                  <a:latin typeface="Aileron Regular Bold"/>
                </a:rPr>
                <a:t>Reinforcement Learning</a:t>
              </a:r>
            </a:p>
          </p:txBody>
        </p:sp>
        <p:sp>
          <p:nvSpPr>
            <p:cNvPr name="TextBox 11" id="11"/>
            <p:cNvSpPr txBox="true"/>
            <p:nvPr/>
          </p:nvSpPr>
          <p:spPr>
            <a:xfrm rot="0">
              <a:off x="0" y="47625"/>
              <a:ext cx="2570716" cy="1156620"/>
            </a:xfrm>
            <a:prstGeom prst="rect">
              <a:avLst/>
            </a:prstGeom>
          </p:spPr>
          <p:txBody>
            <a:bodyPr anchor="t" rtlCol="false" tIns="0" lIns="0" bIns="0" rIns="0">
              <a:spAutoFit/>
            </a:bodyPr>
            <a:lstStyle/>
            <a:p>
              <a:pPr>
                <a:lnSpc>
                  <a:spcPts val="6600"/>
                </a:lnSpc>
              </a:pPr>
              <a:r>
                <a:rPr lang="en-US" sz="6000">
                  <a:solidFill>
                    <a:srgbClr val="FFFFFF"/>
                  </a:solidFill>
                  <a:latin typeface="Aileron Heavy"/>
                </a:rPr>
                <a:t>03</a:t>
              </a:r>
            </a:p>
          </p:txBody>
        </p:sp>
      </p:grpSp>
      <p:pic>
        <p:nvPicPr>
          <p:cNvPr name="Picture 12" id="12"/>
          <p:cNvPicPr>
            <a:picLocks noChangeAspect="true"/>
          </p:cNvPicPr>
          <p:nvPr/>
        </p:nvPicPr>
        <p:blipFill>
          <a:blip r:embed="rId2"/>
          <a:srcRect l="0" t="0" r="0" b="0"/>
          <a:stretch>
            <a:fillRect/>
          </a:stretch>
        </p:blipFill>
        <p:spPr>
          <a:xfrm flipH="false" flipV="false" rot="5400000">
            <a:off x="11890627" y="-2705585"/>
            <a:ext cx="7022126" cy="7087753"/>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2949" y="351369"/>
            <a:ext cx="12585288" cy="1226820"/>
          </a:xfrm>
          <a:prstGeom prst="rect">
            <a:avLst/>
          </a:prstGeom>
        </p:spPr>
        <p:txBody>
          <a:bodyPr anchor="t" rtlCol="false" tIns="0" lIns="0" bIns="0" rIns="0">
            <a:spAutoFit/>
          </a:bodyPr>
          <a:lstStyle/>
          <a:p>
            <a:pPr>
              <a:lnSpc>
                <a:spcPts val="10080"/>
              </a:lnSpc>
            </a:pPr>
            <a:r>
              <a:rPr lang="en-US" sz="7200">
                <a:solidFill>
                  <a:srgbClr val="000000"/>
                </a:solidFill>
                <a:latin typeface="Open Sans Extra Bold"/>
              </a:rPr>
              <a:t>The main process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163277" y="464752"/>
            <a:ext cx="1354143" cy="411480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163277" y="2615076"/>
            <a:ext cx="1354143" cy="411480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163277" y="7200900"/>
            <a:ext cx="1354143" cy="4114800"/>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163277" y="4935422"/>
            <a:ext cx="1354143" cy="4114800"/>
          </a:xfrm>
          <a:prstGeom prst="rect">
            <a:avLst/>
          </a:prstGeom>
        </p:spPr>
      </p:pic>
      <p:grpSp>
        <p:nvGrpSpPr>
          <p:cNvPr name="Group 7" id="7"/>
          <p:cNvGrpSpPr/>
          <p:nvPr/>
        </p:nvGrpSpPr>
        <p:grpSpPr>
          <a:xfrm rot="5400000">
            <a:off x="1922466" y="3399548"/>
            <a:ext cx="1218472" cy="817822"/>
            <a:chOff x="0" y="0"/>
            <a:chExt cx="639554" cy="429260"/>
          </a:xfrm>
        </p:grpSpPr>
        <p:sp>
          <p:nvSpPr>
            <p:cNvPr name="Freeform 8" id="8"/>
            <p:cNvSpPr/>
            <p:nvPr/>
          </p:nvSpPr>
          <p:spPr>
            <a:xfrm>
              <a:off x="0" y="-5080"/>
              <a:ext cx="639554" cy="434340"/>
            </a:xfrm>
            <a:custGeom>
              <a:avLst/>
              <a:gdLst/>
              <a:ahLst/>
              <a:cxnLst/>
              <a:rect r="r" b="b" t="t" l="l"/>
              <a:pathLst>
                <a:path h="434340" w="639554">
                  <a:moveTo>
                    <a:pt x="621774" y="187960"/>
                  </a:moveTo>
                  <a:lnTo>
                    <a:pt x="360154" y="11430"/>
                  </a:lnTo>
                  <a:cubicBezTo>
                    <a:pt x="342374" y="0"/>
                    <a:pt x="319514" y="3810"/>
                    <a:pt x="306814" y="21590"/>
                  </a:cubicBezTo>
                  <a:cubicBezTo>
                    <a:pt x="295384" y="39370"/>
                    <a:pt x="299194" y="62230"/>
                    <a:pt x="316974" y="74930"/>
                  </a:cubicBezTo>
                  <a:lnTo>
                    <a:pt x="475724" y="181610"/>
                  </a:lnTo>
                  <a:lnTo>
                    <a:pt x="0" y="181610"/>
                  </a:lnTo>
                  <a:lnTo>
                    <a:pt x="0" y="257810"/>
                  </a:lnTo>
                  <a:lnTo>
                    <a:pt x="475724" y="257810"/>
                  </a:lnTo>
                  <a:lnTo>
                    <a:pt x="316974" y="364490"/>
                  </a:lnTo>
                  <a:cubicBezTo>
                    <a:pt x="299194" y="375920"/>
                    <a:pt x="295384" y="400050"/>
                    <a:pt x="306814" y="417830"/>
                  </a:cubicBezTo>
                  <a:cubicBezTo>
                    <a:pt x="314434" y="429260"/>
                    <a:pt x="325864" y="434340"/>
                    <a:pt x="338564" y="434340"/>
                  </a:cubicBezTo>
                  <a:cubicBezTo>
                    <a:pt x="346184" y="434340"/>
                    <a:pt x="353804" y="431800"/>
                    <a:pt x="360154" y="427990"/>
                  </a:cubicBezTo>
                  <a:lnTo>
                    <a:pt x="623044" y="251460"/>
                  </a:lnTo>
                  <a:cubicBezTo>
                    <a:pt x="633204" y="243840"/>
                    <a:pt x="639554" y="232410"/>
                    <a:pt x="639554" y="219710"/>
                  </a:cubicBezTo>
                  <a:cubicBezTo>
                    <a:pt x="639554" y="207010"/>
                    <a:pt x="633204" y="195580"/>
                    <a:pt x="621774" y="187960"/>
                  </a:cubicBezTo>
                  <a:close/>
                </a:path>
              </a:pathLst>
            </a:custGeom>
            <a:solidFill>
              <a:srgbClr val="000000"/>
            </a:solidFill>
          </p:spPr>
        </p:sp>
      </p:grpSp>
      <p:sp>
        <p:nvSpPr>
          <p:cNvPr name="TextBox 9" id="9"/>
          <p:cNvSpPr txBox="true"/>
          <p:nvPr/>
        </p:nvSpPr>
        <p:spPr>
          <a:xfrm rot="0">
            <a:off x="782949" y="2127817"/>
            <a:ext cx="3820154" cy="712470"/>
          </a:xfrm>
          <a:prstGeom prst="rect">
            <a:avLst/>
          </a:prstGeom>
        </p:spPr>
        <p:txBody>
          <a:bodyPr anchor="t" rtlCol="false" tIns="0" lIns="0" bIns="0" rIns="0">
            <a:spAutoFit/>
          </a:bodyPr>
          <a:lstStyle/>
          <a:p>
            <a:pPr algn="ctr">
              <a:lnSpc>
                <a:spcPts val="5880"/>
              </a:lnSpc>
            </a:pPr>
            <a:r>
              <a:rPr lang="en-US" sz="4200">
                <a:solidFill>
                  <a:srgbClr val="000000"/>
                </a:solidFill>
                <a:latin typeface="Gagalin"/>
              </a:rPr>
              <a:t>Training Set</a:t>
            </a:r>
          </a:p>
        </p:txBody>
      </p:sp>
      <p:sp>
        <p:nvSpPr>
          <p:cNvPr name="TextBox 10" id="10"/>
          <p:cNvSpPr txBox="true"/>
          <p:nvPr/>
        </p:nvSpPr>
        <p:spPr>
          <a:xfrm rot="0">
            <a:off x="782949" y="4322445"/>
            <a:ext cx="4114800" cy="821055"/>
          </a:xfrm>
          <a:prstGeom prst="rect">
            <a:avLst/>
          </a:prstGeom>
        </p:spPr>
        <p:txBody>
          <a:bodyPr anchor="t" rtlCol="false" tIns="0" lIns="0" bIns="0" rIns="0">
            <a:spAutoFit/>
          </a:bodyPr>
          <a:lstStyle/>
          <a:p>
            <a:pPr algn="ctr">
              <a:lnSpc>
                <a:spcPts val="6719"/>
              </a:lnSpc>
            </a:pPr>
            <a:r>
              <a:rPr lang="en-US" sz="4800">
                <a:solidFill>
                  <a:srgbClr val="000000"/>
                </a:solidFill>
                <a:latin typeface="Gagalin"/>
              </a:rPr>
              <a:t>algorithm</a:t>
            </a:r>
          </a:p>
        </p:txBody>
      </p:sp>
      <p:sp>
        <p:nvSpPr>
          <p:cNvPr name="TextBox 11" id="11"/>
          <p:cNvSpPr txBox="true"/>
          <p:nvPr/>
        </p:nvSpPr>
        <p:spPr>
          <a:xfrm rot="0">
            <a:off x="1766777" y="8800148"/>
            <a:ext cx="2147143" cy="821055"/>
          </a:xfrm>
          <a:prstGeom prst="rect">
            <a:avLst/>
          </a:prstGeom>
        </p:spPr>
        <p:txBody>
          <a:bodyPr anchor="t" rtlCol="false" tIns="0" lIns="0" bIns="0" rIns="0">
            <a:spAutoFit/>
          </a:bodyPr>
          <a:lstStyle/>
          <a:p>
            <a:pPr algn="ctr">
              <a:lnSpc>
                <a:spcPts val="6719"/>
              </a:lnSpc>
            </a:pPr>
            <a:r>
              <a:rPr lang="en-US" sz="4800">
                <a:solidFill>
                  <a:srgbClr val="000000"/>
                </a:solidFill>
                <a:latin typeface="Gagalin"/>
              </a:rPr>
              <a:t>r</a:t>
            </a:r>
            <a:r>
              <a:rPr lang="en-US" sz="4800">
                <a:solidFill>
                  <a:srgbClr val="000000"/>
                </a:solidFill>
                <a:latin typeface="Gagalin"/>
              </a:rPr>
              <a:t>esults</a:t>
            </a:r>
          </a:p>
        </p:txBody>
      </p:sp>
      <p:sp>
        <p:nvSpPr>
          <p:cNvPr name="TextBox 12" id="12"/>
          <p:cNvSpPr txBox="true"/>
          <p:nvPr/>
        </p:nvSpPr>
        <p:spPr>
          <a:xfrm rot="0">
            <a:off x="987910" y="6625159"/>
            <a:ext cx="3704877" cy="659125"/>
          </a:xfrm>
          <a:prstGeom prst="rect">
            <a:avLst/>
          </a:prstGeom>
        </p:spPr>
        <p:txBody>
          <a:bodyPr anchor="t" rtlCol="false" tIns="0" lIns="0" bIns="0" rIns="0">
            <a:spAutoFit/>
          </a:bodyPr>
          <a:lstStyle/>
          <a:p>
            <a:pPr algn="ctr">
              <a:lnSpc>
                <a:spcPts val="5387"/>
              </a:lnSpc>
            </a:pPr>
            <a:r>
              <a:rPr lang="en-US" sz="3847">
                <a:solidFill>
                  <a:srgbClr val="000000"/>
                </a:solidFill>
                <a:latin typeface="Gagalin"/>
              </a:rPr>
              <a:t>sample data set</a:t>
            </a:r>
          </a:p>
        </p:txBody>
      </p:sp>
      <p:grpSp>
        <p:nvGrpSpPr>
          <p:cNvPr name="Group 13" id="13"/>
          <p:cNvGrpSpPr/>
          <p:nvPr/>
        </p:nvGrpSpPr>
        <p:grpSpPr>
          <a:xfrm rot="5400000">
            <a:off x="1922466" y="5549873"/>
            <a:ext cx="1218472" cy="817822"/>
            <a:chOff x="0" y="0"/>
            <a:chExt cx="639554" cy="429260"/>
          </a:xfrm>
        </p:grpSpPr>
        <p:sp>
          <p:nvSpPr>
            <p:cNvPr name="Freeform 14" id="14"/>
            <p:cNvSpPr/>
            <p:nvPr/>
          </p:nvSpPr>
          <p:spPr>
            <a:xfrm>
              <a:off x="0" y="-5080"/>
              <a:ext cx="639554" cy="434340"/>
            </a:xfrm>
            <a:custGeom>
              <a:avLst/>
              <a:gdLst/>
              <a:ahLst/>
              <a:cxnLst/>
              <a:rect r="r" b="b" t="t" l="l"/>
              <a:pathLst>
                <a:path h="434340" w="639554">
                  <a:moveTo>
                    <a:pt x="621774" y="187960"/>
                  </a:moveTo>
                  <a:lnTo>
                    <a:pt x="360154" y="11430"/>
                  </a:lnTo>
                  <a:cubicBezTo>
                    <a:pt x="342374" y="0"/>
                    <a:pt x="319514" y="3810"/>
                    <a:pt x="306814" y="21590"/>
                  </a:cubicBezTo>
                  <a:cubicBezTo>
                    <a:pt x="295384" y="39370"/>
                    <a:pt x="299194" y="62230"/>
                    <a:pt x="316974" y="74930"/>
                  </a:cubicBezTo>
                  <a:lnTo>
                    <a:pt x="475724" y="181610"/>
                  </a:lnTo>
                  <a:lnTo>
                    <a:pt x="0" y="181610"/>
                  </a:lnTo>
                  <a:lnTo>
                    <a:pt x="0" y="257810"/>
                  </a:lnTo>
                  <a:lnTo>
                    <a:pt x="475724" y="257810"/>
                  </a:lnTo>
                  <a:lnTo>
                    <a:pt x="316974" y="364490"/>
                  </a:lnTo>
                  <a:cubicBezTo>
                    <a:pt x="299194" y="375920"/>
                    <a:pt x="295384" y="400050"/>
                    <a:pt x="306814" y="417830"/>
                  </a:cubicBezTo>
                  <a:cubicBezTo>
                    <a:pt x="314434" y="429260"/>
                    <a:pt x="325864" y="434340"/>
                    <a:pt x="338564" y="434340"/>
                  </a:cubicBezTo>
                  <a:cubicBezTo>
                    <a:pt x="346184" y="434340"/>
                    <a:pt x="353804" y="431800"/>
                    <a:pt x="360154" y="427990"/>
                  </a:cubicBezTo>
                  <a:lnTo>
                    <a:pt x="623044" y="251460"/>
                  </a:lnTo>
                  <a:cubicBezTo>
                    <a:pt x="633204" y="243840"/>
                    <a:pt x="639554" y="232410"/>
                    <a:pt x="639554" y="219710"/>
                  </a:cubicBezTo>
                  <a:cubicBezTo>
                    <a:pt x="639554" y="207010"/>
                    <a:pt x="633204" y="195580"/>
                    <a:pt x="621774" y="187960"/>
                  </a:cubicBezTo>
                  <a:close/>
                </a:path>
              </a:pathLst>
            </a:custGeom>
            <a:solidFill>
              <a:srgbClr val="000000"/>
            </a:solidFill>
          </p:spPr>
        </p:sp>
      </p:grpSp>
      <p:grpSp>
        <p:nvGrpSpPr>
          <p:cNvPr name="Group 15" id="15"/>
          <p:cNvGrpSpPr/>
          <p:nvPr/>
        </p:nvGrpSpPr>
        <p:grpSpPr>
          <a:xfrm rot="5400000">
            <a:off x="1922466" y="7726863"/>
            <a:ext cx="1218472" cy="817822"/>
            <a:chOff x="0" y="0"/>
            <a:chExt cx="639554" cy="429260"/>
          </a:xfrm>
        </p:grpSpPr>
        <p:sp>
          <p:nvSpPr>
            <p:cNvPr name="Freeform 16" id="16"/>
            <p:cNvSpPr/>
            <p:nvPr/>
          </p:nvSpPr>
          <p:spPr>
            <a:xfrm>
              <a:off x="0" y="-5080"/>
              <a:ext cx="639554" cy="434340"/>
            </a:xfrm>
            <a:custGeom>
              <a:avLst/>
              <a:gdLst/>
              <a:ahLst/>
              <a:cxnLst/>
              <a:rect r="r" b="b" t="t" l="l"/>
              <a:pathLst>
                <a:path h="434340" w="639554">
                  <a:moveTo>
                    <a:pt x="621774" y="187960"/>
                  </a:moveTo>
                  <a:lnTo>
                    <a:pt x="360154" y="11430"/>
                  </a:lnTo>
                  <a:cubicBezTo>
                    <a:pt x="342374" y="0"/>
                    <a:pt x="319514" y="3810"/>
                    <a:pt x="306814" y="21590"/>
                  </a:cubicBezTo>
                  <a:cubicBezTo>
                    <a:pt x="295384" y="39370"/>
                    <a:pt x="299194" y="62230"/>
                    <a:pt x="316974" y="74930"/>
                  </a:cubicBezTo>
                  <a:lnTo>
                    <a:pt x="475724" y="181610"/>
                  </a:lnTo>
                  <a:lnTo>
                    <a:pt x="0" y="181610"/>
                  </a:lnTo>
                  <a:lnTo>
                    <a:pt x="0" y="257810"/>
                  </a:lnTo>
                  <a:lnTo>
                    <a:pt x="475724" y="257810"/>
                  </a:lnTo>
                  <a:lnTo>
                    <a:pt x="316974" y="364490"/>
                  </a:lnTo>
                  <a:cubicBezTo>
                    <a:pt x="299194" y="375920"/>
                    <a:pt x="295384" y="400050"/>
                    <a:pt x="306814" y="417830"/>
                  </a:cubicBezTo>
                  <a:cubicBezTo>
                    <a:pt x="314434" y="429260"/>
                    <a:pt x="325864" y="434340"/>
                    <a:pt x="338564" y="434340"/>
                  </a:cubicBezTo>
                  <a:cubicBezTo>
                    <a:pt x="346184" y="434340"/>
                    <a:pt x="353804" y="431800"/>
                    <a:pt x="360154" y="427990"/>
                  </a:cubicBezTo>
                  <a:lnTo>
                    <a:pt x="623044" y="251460"/>
                  </a:lnTo>
                  <a:cubicBezTo>
                    <a:pt x="633204" y="243840"/>
                    <a:pt x="639554" y="232410"/>
                    <a:pt x="639554" y="219710"/>
                  </a:cubicBezTo>
                  <a:cubicBezTo>
                    <a:pt x="639554" y="207010"/>
                    <a:pt x="633204" y="195580"/>
                    <a:pt x="621774" y="187960"/>
                  </a:cubicBezTo>
                  <a:close/>
                </a:path>
              </a:pathLst>
            </a:custGeom>
            <a:solidFill>
              <a:srgbClr val="000000"/>
            </a:solidFill>
          </p:spPr>
        </p:sp>
      </p:grpSp>
      <p:sp>
        <p:nvSpPr>
          <p:cNvPr name="TextBox 17" id="17"/>
          <p:cNvSpPr txBox="true"/>
          <p:nvPr/>
        </p:nvSpPr>
        <p:spPr>
          <a:xfrm rot="0">
            <a:off x="5428427" y="2430494"/>
            <a:ext cx="12218196" cy="6314516"/>
          </a:xfrm>
          <a:prstGeom prst="rect">
            <a:avLst/>
          </a:prstGeom>
        </p:spPr>
        <p:txBody>
          <a:bodyPr anchor="t" rtlCol="false" tIns="0" lIns="0" bIns="0" rIns="0">
            <a:spAutoFit/>
          </a:bodyPr>
          <a:lstStyle/>
          <a:p>
            <a:pPr algn="r">
              <a:lnSpc>
                <a:spcPts val="4588"/>
              </a:lnSpc>
            </a:pPr>
            <a:r>
              <a:rPr lang="en-US" sz="3277">
                <a:solidFill>
                  <a:srgbClr val="000000"/>
                </a:solidFill>
                <a:latin typeface="Aileron Regular Bold"/>
              </a:rPr>
              <a:t>The Machine Learning process starts with </a:t>
            </a:r>
            <a:r>
              <a:rPr lang="en-US" sz="3277">
                <a:solidFill>
                  <a:srgbClr val="FF914D"/>
                </a:solidFill>
                <a:latin typeface="Aileron Regular Bold"/>
              </a:rPr>
              <a:t>inputting training data</a:t>
            </a:r>
            <a:r>
              <a:rPr lang="en-US" sz="3277">
                <a:solidFill>
                  <a:srgbClr val="000000"/>
                </a:solidFill>
                <a:latin typeface="Aileron Regular Bold"/>
              </a:rPr>
              <a:t> into the selected algorithm.</a:t>
            </a:r>
          </a:p>
          <a:p>
            <a:pPr algn="r">
              <a:lnSpc>
                <a:spcPts val="4588"/>
              </a:lnSpc>
            </a:pPr>
            <a:r>
              <a:rPr lang="en-US" sz="3277">
                <a:solidFill>
                  <a:srgbClr val="000000"/>
                </a:solidFill>
                <a:latin typeface="Aileron Regular Bold"/>
              </a:rPr>
              <a:t>The type of training data input does impact the </a:t>
            </a:r>
            <a:r>
              <a:rPr lang="en-US" sz="3277">
                <a:solidFill>
                  <a:srgbClr val="FF914D"/>
                </a:solidFill>
                <a:latin typeface="Aileron Regular Bold"/>
              </a:rPr>
              <a:t>algorithm</a:t>
            </a:r>
            <a:r>
              <a:rPr lang="en-US" sz="3277">
                <a:solidFill>
                  <a:srgbClr val="000000"/>
                </a:solidFill>
                <a:latin typeface="Aileron Regular Bold"/>
              </a:rPr>
              <a:t>.</a:t>
            </a:r>
          </a:p>
          <a:p>
            <a:pPr algn="r">
              <a:lnSpc>
                <a:spcPts val="4588"/>
              </a:lnSpc>
            </a:pPr>
          </a:p>
          <a:p>
            <a:pPr algn="r">
              <a:lnSpc>
                <a:spcPts val="4588"/>
              </a:lnSpc>
            </a:pPr>
            <a:r>
              <a:rPr lang="en-US" sz="3277">
                <a:solidFill>
                  <a:srgbClr val="000000"/>
                </a:solidFill>
                <a:latin typeface="Aileron Regular Bold"/>
              </a:rPr>
              <a:t>To test whether this algorithm works correctly, new input data is fed into the Machine Learning algorithm. The prediction and results are then checked.</a:t>
            </a:r>
          </a:p>
          <a:p>
            <a:pPr algn="r">
              <a:lnSpc>
                <a:spcPts val="4588"/>
              </a:lnSpc>
            </a:pPr>
          </a:p>
          <a:p>
            <a:pPr algn="r">
              <a:lnSpc>
                <a:spcPts val="4588"/>
              </a:lnSpc>
            </a:pPr>
            <a:r>
              <a:rPr lang="en-US" sz="3277">
                <a:solidFill>
                  <a:srgbClr val="000000"/>
                </a:solidFill>
                <a:latin typeface="Aileron Regular Bold"/>
              </a:rPr>
              <a:t>If the prediction is not as expected, the algorithm is </a:t>
            </a:r>
            <a:r>
              <a:rPr lang="en-US" sz="3277">
                <a:solidFill>
                  <a:srgbClr val="FF914D"/>
                </a:solidFill>
                <a:latin typeface="Aileron Regular Bold"/>
              </a:rPr>
              <a:t>re-trained</a:t>
            </a:r>
            <a:r>
              <a:rPr lang="en-US" sz="3277">
                <a:solidFill>
                  <a:srgbClr val="000000"/>
                </a:solidFill>
                <a:latin typeface="Aileron Regular Bold"/>
              </a:rPr>
              <a:t> multiple numbers of times until the desired output is found. In this way, the rate of accuracy is increased.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827056" y="5369792"/>
            <a:ext cx="5279223" cy="3520582"/>
          </a:xfrm>
          <a:prstGeom prst="rect">
            <a:avLst/>
          </a:prstGeom>
        </p:spPr>
      </p:pic>
      <p:sp>
        <p:nvSpPr>
          <p:cNvPr name="TextBox 3" id="3"/>
          <p:cNvSpPr txBox="true"/>
          <p:nvPr/>
        </p:nvSpPr>
        <p:spPr>
          <a:xfrm rot="0">
            <a:off x="3417523" y="665310"/>
            <a:ext cx="10049145" cy="1074466"/>
          </a:xfrm>
          <a:prstGeom prst="rect">
            <a:avLst/>
          </a:prstGeom>
        </p:spPr>
        <p:txBody>
          <a:bodyPr anchor="t" rtlCol="false" tIns="0" lIns="0" bIns="0" rIns="0">
            <a:spAutoFit/>
          </a:bodyPr>
          <a:lstStyle/>
          <a:p>
            <a:pPr algn="ctr">
              <a:lnSpc>
                <a:spcPts val="8250"/>
              </a:lnSpc>
            </a:pPr>
            <a:r>
              <a:rPr lang="en-US" sz="7500">
                <a:solidFill>
                  <a:srgbClr val="FF9900"/>
                </a:solidFill>
                <a:latin typeface="Aileron Heavy"/>
              </a:rPr>
              <a:t>Supervised</a:t>
            </a:r>
            <a:r>
              <a:rPr lang="en-US" sz="7500">
                <a:solidFill>
                  <a:srgbClr val="292929"/>
                </a:solidFill>
                <a:latin typeface="Aileron Heavy"/>
              </a:rPr>
              <a:t> Learning</a:t>
            </a:r>
          </a:p>
        </p:txBody>
      </p:sp>
      <p:sp>
        <p:nvSpPr>
          <p:cNvPr name="TextBox 4" id="4"/>
          <p:cNvSpPr txBox="true"/>
          <p:nvPr/>
        </p:nvSpPr>
        <p:spPr>
          <a:xfrm rot="0">
            <a:off x="483584" y="6210420"/>
            <a:ext cx="8272088" cy="2679954"/>
          </a:xfrm>
          <a:prstGeom prst="rect">
            <a:avLst/>
          </a:prstGeom>
        </p:spPr>
        <p:txBody>
          <a:bodyPr anchor="t" rtlCol="false" tIns="0" lIns="0" bIns="0" rIns="0">
            <a:spAutoFit/>
          </a:bodyPr>
          <a:lstStyle/>
          <a:p>
            <a:pPr>
              <a:lnSpc>
                <a:spcPts val="3548"/>
              </a:lnSpc>
            </a:pPr>
            <a:r>
              <a:rPr lang="en-US" sz="2729">
                <a:solidFill>
                  <a:srgbClr val="292929"/>
                </a:solidFill>
                <a:latin typeface="Aileron Regular Bold"/>
              </a:rPr>
              <a:t>The input data goes through the Machine Learning algorithm and is used to train the model. </a:t>
            </a:r>
          </a:p>
          <a:p>
            <a:pPr>
              <a:lnSpc>
                <a:spcPts val="3548"/>
              </a:lnSpc>
            </a:pPr>
          </a:p>
          <a:p>
            <a:pPr>
              <a:lnSpc>
                <a:spcPts val="3548"/>
              </a:lnSpc>
            </a:pPr>
            <a:r>
              <a:rPr lang="en-US" sz="2729">
                <a:solidFill>
                  <a:srgbClr val="292929"/>
                </a:solidFill>
                <a:latin typeface="Aileron Regular Bold"/>
              </a:rPr>
              <a:t>Once the model is trained based on the known data, you can use unknown data into the model and get a new response.</a:t>
            </a:r>
          </a:p>
        </p:txBody>
      </p:sp>
      <p:sp>
        <p:nvSpPr>
          <p:cNvPr name="TextBox 5" id="5"/>
          <p:cNvSpPr txBox="true"/>
          <p:nvPr/>
        </p:nvSpPr>
        <p:spPr>
          <a:xfrm rot="0">
            <a:off x="483584" y="2569858"/>
            <a:ext cx="7958512" cy="2232311"/>
          </a:xfrm>
          <a:prstGeom prst="rect">
            <a:avLst/>
          </a:prstGeom>
        </p:spPr>
        <p:txBody>
          <a:bodyPr anchor="t" rtlCol="false" tIns="0" lIns="0" bIns="0" rIns="0">
            <a:spAutoFit/>
          </a:bodyPr>
          <a:lstStyle/>
          <a:p>
            <a:pPr>
              <a:lnSpc>
                <a:spcPts val="3545"/>
              </a:lnSpc>
            </a:pPr>
            <a:r>
              <a:rPr lang="en-US" sz="2727">
                <a:solidFill>
                  <a:srgbClr val="292929"/>
                </a:solidFill>
                <a:latin typeface="Aileron Regular Bold"/>
              </a:rPr>
              <a:t>In supervised learning, we use known or labeled data for the training data. </a:t>
            </a:r>
          </a:p>
          <a:p>
            <a:pPr>
              <a:lnSpc>
                <a:spcPts val="3545"/>
              </a:lnSpc>
            </a:pPr>
          </a:p>
          <a:p>
            <a:pPr>
              <a:lnSpc>
                <a:spcPts val="3545"/>
              </a:lnSpc>
            </a:pPr>
            <a:r>
              <a:rPr lang="en-US" sz="2727">
                <a:solidFill>
                  <a:srgbClr val="292929"/>
                </a:solidFill>
                <a:latin typeface="Aileron Regular Bold"/>
              </a:rPr>
              <a:t>Since the data is known, the learning is, therefore, supervised.</a:t>
            </a:r>
          </a:p>
        </p:txBody>
      </p:sp>
      <p:sp>
        <p:nvSpPr>
          <p:cNvPr name="TextBox 6" id="6"/>
          <p:cNvSpPr txBox="true"/>
          <p:nvPr/>
        </p:nvSpPr>
        <p:spPr>
          <a:xfrm rot="0">
            <a:off x="9941972" y="3915073"/>
            <a:ext cx="7049393" cy="887095"/>
          </a:xfrm>
          <a:prstGeom prst="rect">
            <a:avLst/>
          </a:prstGeom>
        </p:spPr>
        <p:txBody>
          <a:bodyPr anchor="t" rtlCol="false" tIns="0" lIns="0" bIns="0" rIns="0">
            <a:spAutoFit/>
          </a:bodyPr>
          <a:lstStyle/>
          <a:p>
            <a:pPr algn="ctr">
              <a:lnSpc>
                <a:spcPts val="7280"/>
              </a:lnSpc>
            </a:pPr>
            <a:r>
              <a:rPr lang="en-US" sz="5200">
                <a:solidFill>
                  <a:srgbClr val="000000"/>
                </a:solidFill>
                <a:latin typeface="Open Sans"/>
              </a:rPr>
              <a:t>Task: Identify Mangoes</a:t>
            </a:r>
          </a:p>
        </p:txBody>
      </p:sp>
      <p:sp>
        <p:nvSpPr>
          <p:cNvPr name="TextBox 7" id="7"/>
          <p:cNvSpPr txBox="true"/>
          <p:nvPr/>
        </p:nvSpPr>
        <p:spPr>
          <a:xfrm rot="0">
            <a:off x="483584" y="5086350"/>
            <a:ext cx="7403880" cy="1416558"/>
          </a:xfrm>
          <a:prstGeom prst="rect">
            <a:avLst/>
          </a:prstGeom>
        </p:spPr>
        <p:txBody>
          <a:bodyPr anchor="t" rtlCol="false" tIns="0" lIns="0" bIns="0" rIns="0">
            <a:spAutoFit/>
          </a:bodyPr>
          <a:lstStyle/>
          <a:p>
            <a:pPr>
              <a:lnSpc>
                <a:spcPts val="3821"/>
              </a:lnSpc>
            </a:pPr>
            <a:r>
              <a:rPr lang="en-US" sz="2729">
                <a:solidFill>
                  <a:srgbClr val="000000"/>
                </a:solidFill>
                <a:latin typeface="Aileron Regular Bold"/>
              </a:rPr>
              <a:t>The input given to the algorithm is called features and the output is called label</a:t>
            </a:r>
          </a:p>
          <a:p>
            <a:pPr>
              <a:lnSpc>
                <a:spcPts val="3821"/>
              </a:lnSpc>
            </a:pPr>
            <a:r>
              <a:rPr lang="en-US" sz="2729">
                <a:solidFill>
                  <a:srgbClr val="000000"/>
                </a:solidFill>
                <a:latin typeface="Open Sans Light Bold"/>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352" t="16198" r="35546" b="36939"/>
          <a:stretch>
            <a:fillRect/>
          </a:stretch>
        </p:blipFill>
        <p:spPr>
          <a:xfrm flipH="false" flipV="false" rot="0">
            <a:off x="1028700" y="2920965"/>
            <a:ext cx="2297003" cy="247020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759871" y="3709891"/>
            <a:ext cx="1478298" cy="446177"/>
          </a:xfrm>
          <a:prstGeom prst="rect">
            <a:avLst/>
          </a:prstGeom>
        </p:spPr>
      </p:pic>
      <p:pic>
        <p:nvPicPr>
          <p:cNvPr name="Picture 4" id="4"/>
          <p:cNvPicPr>
            <a:picLocks noChangeAspect="true"/>
          </p:cNvPicPr>
          <p:nvPr/>
        </p:nvPicPr>
        <p:blipFill>
          <a:blip r:embed="rId5"/>
          <a:srcRect l="32447" t="29034" r="23584" b="10267"/>
          <a:stretch>
            <a:fillRect/>
          </a:stretch>
        </p:blipFill>
        <p:spPr>
          <a:xfrm flipH="false" flipV="false" rot="0">
            <a:off x="5238169" y="3017482"/>
            <a:ext cx="2575963" cy="237368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915591">
            <a:off x="7820295" y="3374620"/>
            <a:ext cx="1478298" cy="446177"/>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823731">
            <a:off x="11218717" y="3530096"/>
            <a:ext cx="1191415" cy="359591"/>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525656">
            <a:off x="12857394" y="6527534"/>
            <a:ext cx="1180516" cy="356301"/>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144000" y="867476"/>
            <a:ext cx="2122967" cy="205348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351850" y="3676666"/>
            <a:ext cx="2393345" cy="1714505"/>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073499">
            <a:off x="14125950" y="2964401"/>
            <a:ext cx="1238490" cy="373799"/>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248050" y="0"/>
            <a:ext cx="2685198" cy="2294624"/>
          </a:xfrm>
          <a:prstGeom prst="rect">
            <a:avLst/>
          </a:prstGeom>
        </p:spPr>
      </p:pic>
      <p:sp>
        <p:nvSpPr>
          <p:cNvPr name="TextBox 12" id="12"/>
          <p:cNvSpPr txBox="true"/>
          <p:nvPr/>
        </p:nvSpPr>
        <p:spPr>
          <a:xfrm rot="0">
            <a:off x="1107159" y="5782494"/>
            <a:ext cx="2652712"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Labelled Data</a:t>
            </a:r>
          </a:p>
        </p:txBody>
      </p:sp>
      <p:sp>
        <p:nvSpPr>
          <p:cNvPr name="TextBox 13" id="13"/>
          <p:cNvSpPr txBox="true"/>
          <p:nvPr/>
        </p:nvSpPr>
        <p:spPr>
          <a:xfrm rot="0">
            <a:off x="3914190" y="5782494"/>
            <a:ext cx="5544592"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ML Algorithm</a:t>
            </a:r>
          </a:p>
        </p:txBody>
      </p:sp>
      <p:sp>
        <p:nvSpPr>
          <p:cNvPr name="TextBox 14" id="14"/>
          <p:cNvSpPr txBox="true"/>
          <p:nvPr/>
        </p:nvSpPr>
        <p:spPr>
          <a:xfrm rot="0">
            <a:off x="9304755" y="3274176"/>
            <a:ext cx="2096095"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Processing</a:t>
            </a:r>
          </a:p>
        </p:txBody>
      </p:sp>
      <p:sp>
        <p:nvSpPr>
          <p:cNvPr name="TextBox 15" id="15"/>
          <p:cNvSpPr txBox="true"/>
          <p:nvPr/>
        </p:nvSpPr>
        <p:spPr>
          <a:xfrm rot="0">
            <a:off x="11276999" y="5599858"/>
            <a:ext cx="4442004" cy="506168"/>
          </a:xfrm>
          <a:prstGeom prst="rect">
            <a:avLst/>
          </a:prstGeom>
        </p:spPr>
        <p:txBody>
          <a:bodyPr anchor="t" rtlCol="false" tIns="0" lIns="0" bIns="0" rIns="0">
            <a:spAutoFit/>
          </a:bodyPr>
          <a:lstStyle/>
          <a:p>
            <a:pPr algn="ctr">
              <a:lnSpc>
                <a:spcPts val="4160"/>
              </a:lnSpc>
            </a:pPr>
            <a:r>
              <a:rPr lang="en-US" sz="2971">
                <a:solidFill>
                  <a:srgbClr val="000000"/>
                </a:solidFill>
                <a:latin typeface="Open Sans Light"/>
              </a:rPr>
              <a:t>A trained model</a:t>
            </a:r>
          </a:p>
        </p:txBody>
      </p:sp>
      <p:sp>
        <p:nvSpPr>
          <p:cNvPr name="TextBox 16" id="16"/>
          <p:cNvSpPr txBox="true"/>
          <p:nvPr/>
        </p:nvSpPr>
        <p:spPr>
          <a:xfrm rot="0">
            <a:off x="13952060" y="2227949"/>
            <a:ext cx="2653308" cy="580390"/>
          </a:xfrm>
          <a:prstGeom prst="rect">
            <a:avLst/>
          </a:prstGeom>
        </p:spPr>
        <p:txBody>
          <a:bodyPr anchor="t" rtlCol="false" tIns="0" lIns="0" bIns="0" rIns="0">
            <a:spAutoFit/>
          </a:bodyPr>
          <a:lstStyle/>
          <a:p>
            <a:pPr algn="ctr">
              <a:lnSpc>
                <a:spcPts val="4759"/>
              </a:lnSpc>
            </a:pPr>
            <a:r>
              <a:rPr lang="en-US" sz="3400">
                <a:solidFill>
                  <a:srgbClr val="DB3236"/>
                </a:solidFill>
                <a:latin typeface="Gagalin"/>
              </a:rPr>
              <a:t>New Response</a:t>
            </a:r>
          </a:p>
        </p:txBody>
      </p:sp>
      <p:sp>
        <p:nvSpPr>
          <p:cNvPr name="TextBox 17" id="17"/>
          <p:cNvSpPr txBox="true"/>
          <p:nvPr/>
        </p:nvSpPr>
        <p:spPr>
          <a:xfrm rot="0">
            <a:off x="13571162" y="533395"/>
            <a:ext cx="2038976" cy="933460"/>
          </a:xfrm>
          <a:prstGeom prst="rect">
            <a:avLst/>
          </a:prstGeom>
        </p:spPr>
        <p:txBody>
          <a:bodyPr anchor="t" rtlCol="false" tIns="0" lIns="0" bIns="0" rIns="0">
            <a:spAutoFit/>
          </a:bodyPr>
          <a:lstStyle/>
          <a:p>
            <a:pPr algn="ctr">
              <a:lnSpc>
                <a:spcPts val="3745"/>
              </a:lnSpc>
            </a:pPr>
            <a:r>
              <a:rPr lang="en-US" sz="2675">
                <a:solidFill>
                  <a:srgbClr val="000000"/>
                </a:solidFill>
                <a:latin typeface="Open Sans Light Bold"/>
              </a:rPr>
              <a:t>It's a mango</a:t>
            </a:r>
          </a:p>
        </p:txBody>
      </p:sp>
      <p:sp>
        <p:nvSpPr>
          <p:cNvPr name="TextBox 18" id="18"/>
          <p:cNvSpPr txBox="true"/>
          <p:nvPr/>
        </p:nvSpPr>
        <p:spPr>
          <a:xfrm rot="0">
            <a:off x="11007505" y="9501817"/>
            <a:ext cx="5082034"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new data set</a:t>
            </a:r>
          </a:p>
        </p:txBody>
      </p:sp>
      <p:sp>
        <p:nvSpPr>
          <p:cNvPr name="TextBox 19" id="19"/>
          <p:cNvSpPr txBox="true"/>
          <p:nvPr/>
        </p:nvSpPr>
        <p:spPr>
          <a:xfrm rot="0">
            <a:off x="427668" y="299587"/>
            <a:ext cx="6973044"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The Process</a:t>
            </a:r>
          </a:p>
        </p:txBody>
      </p:sp>
      <p:sp>
        <p:nvSpPr>
          <p:cNvPr name="TextBox 20" id="20"/>
          <p:cNvSpPr txBox="true"/>
          <p:nvPr/>
        </p:nvSpPr>
        <p:spPr>
          <a:xfrm rot="0">
            <a:off x="427668" y="6699377"/>
            <a:ext cx="11548737" cy="3454033"/>
          </a:xfrm>
          <a:prstGeom prst="rect">
            <a:avLst/>
          </a:prstGeom>
        </p:spPr>
        <p:txBody>
          <a:bodyPr anchor="t" rtlCol="false" tIns="0" lIns="0" bIns="0" rIns="0">
            <a:spAutoFit/>
          </a:bodyPr>
          <a:lstStyle/>
          <a:p>
            <a:pPr algn="ctr">
              <a:lnSpc>
                <a:spcPts val="5513"/>
              </a:lnSpc>
            </a:pPr>
            <a:r>
              <a:rPr lang="en-US" sz="3938">
                <a:solidFill>
                  <a:srgbClr val="000000"/>
                </a:solidFill>
                <a:latin typeface="Open Sans"/>
              </a:rPr>
              <a:t>In this case, the mo</a:t>
            </a:r>
            <a:r>
              <a:rPr lang="en-US" sz="3938">
                <a:solidFill>
                  <a:srgbClr val="000000"/>
                </a:solidFill>
                <a:latin typeface="Open Sans"/>
              </a:rPr>
              <a:t>del tries to figure out whether the data is an mango or another fruit. Once the model has been trained well, it will identify that the data is an mango and give the desired response.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54822" y="1558946"/>
            <a:ext cx="12378357" cy="8556539"/>
          </a:xfrm>
          <a:prstGeom prst="rect">
            <a:avLst/>
          </a:prstGeom>
        </p:spPr>
      </p:pic>
      <p:sp>
        <p:nvSpPr>
          <p:cNvPr name="TextBox 3" id="3"/>
          <p:cNvSpPr txBox="true"/>
          <p:nvPr/>
        </p:nvSpPr>
        <p:spPr>
          <a:xfrm rot="0">
            <a:off x="3865959" y="238307"/>
            <a:ext cx="10556081" cy="863597"/>
          </a:xfrm>
          <a:prstGeom prst="rect">
            <a:avLst/>
          </a:prstGeom>
        </p:spPr>
        <p:txBody>
          <a:bodyPr anchor="t" rtlCol="false" tIns="0" lIns="0" bIns="0" rIns="0">
            <a:spAutoFit/>
          </a:bodyPr>
          <a:lstStyle/>
          <a:p>
            <a:pPr algn="ctr">
              <a:lnSpc>
                <a:spcPts val="7000"/>
              </a:lnSpc>
            </a:pPr>
            <a:r>
              <a:rPr lang="en-US" sz="5000">
                <a:solidFill>
                  <a:srgbClr val="000000"/>
                </a:solidFill>
                <a:latin typeface="Open Sans Extra Bold"/>
              </a:rPr>
              <a:t>Supervised Learning </a:t>
            </a:r>
            <a:r>
              <a:rPr lang="en-US" sz="5000">
                <a:solidFill>
                  <a:srgbClr val="DE8532"/>
                </a:solidFill>
                <a:latin typeface="Open Sans Extra Bold"/>
              </a:rPr>
              <a:t>Algorithms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46408" y="2400849"/>
            <a:ext cx="9795183" cy="5485303"/>
          </a:xfrm>
          <a:prstGeom prst="rect">
            <a:avLst/>
          </a:prstGeom>
        </p:spPr>
      </p:pic>
      <p:sp>
        <p:nvSpPr>
          <p:cNvPr name="TextBox 3" id="3"/>
          <p:cNvSpPr txBox="true"/>
          <p:nvPr/>
        </p:nvSpPr>
        <p:spPr>
          <a:xfrm rot="0">
            <a:off x="6090313" y="573767"/>
            <a:ext cx="6107375" cy="824141"/>
          </a:xfrm>
          <a:prstGeom prst="rect">
            <a:avLst/>
          </a:prstGeom>
        </p:spPr>
        <p:txBody>
          <a:bodyPr anchor="t" rtlCol="false" tIns="0" lIns="0" bIns="0" rIns="0">
            <a:spAutoFit/>
          </a:bodyPr>
          <a:lstStyle/>
          <a:p>
            <a:pPr algn="ctr">
              <a:lnSpc>
                <a:spcPts val="6824"/>
              </a:lnSpc>
            </a:pPr>
            <a:r>
              <a:rPr lang="en-US" sz="4874">
                <a:solidFill>
                  <a:srgbClr val="000000"/>
                </a:solidFill>
                <a:latin typeface="Open Sans Extra Bold"/>
              </a:rPr>
              <a:t>Logistic Regression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08634" y="2626404"/>
            <a:ext cx="6870732" cy="6218013"/>
          </a:xfrm>
          <a:prstGeom prst="rect">
            <a:avLst/>
          </a:prstGeom>
        </p:spPr>
      </p:pic>
      <p:sp>
        <p:nvSpPr>
          <p:cNvPr name="TextBox 3" id="3"/>
          <p:cNvSpPr txBox="true"/>
          <p:nvPr/>
        </p:nvSpPr>
        <p:spPr>
          <a:xfrm rot="0">
            <a:off x="6350299" y="421677"/>
            <a:ext cx="5587401" cy="1090222"/>
          </a:xfrm>
          <a:prstGeom prst="rect">
            <a:avLst/>
          </a:prstGeom>
        </p:spPr>
        <p:txBody>
          <a:bodyPr anchor="t" rtlCol="false" tIns="0" lIns="0" bIns="0" rIns="0">
            <a:spAutoFit/>
          </a:bodyPr>
          <a:lstStyle/>
          <a:p>
            <a:pPr algn="ctr">
              <a:lnSpc>
                <a:spcPts val="8877"/>
              </a:lnSpc>
            </a:pPr>
            <a:r>
              <a:rPr lang="en-US" sz="6341">
                <a:solidFill>
                  <a:srgbClr val="000000"/>
                </a:solidFill>
                <a:latin typeface="Open Sans Extra Bold"/>
              </a:rPr>
              <a:t>Decision Tree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73707" y="2469759"/>
            <a:ext cx="11140586" cy="5347481"/>
          </a:xfrm>
          <a:prstGeom prst="rect">
            <a:avLst/>
          </a:prstGeom>
        </p:spPr>
      </p:pic>
      <p:sp>
        <p:nvSpPr>
          <p:cNvPr name="TextBox 3" id="3"/>
          <p:cNvSpPr txBox="true"/>
          <p:nvPr/>
        </p:nvSpPr>
        <p:spPr>
          <a:xfrm rot="0">
            <a:off x="7634787" y="172811"/>
            <a:ext cx="2691854"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KNN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84434" y="1926771"/>
            <a:ext cx="17519132" cy="8124497"/>
          </a:xfrm>
          <a:prstGeom prst="rect">
            <a:avLst/>
          </a:prstGeom>
        </p:spPr>
      </p:pic>
      <p:sp>
        <p:nvSpPr>
          <p:cNvPr name="TextBox 3" id="3"/>
          <p:cNvSpPr txBox="true"/>
          <p:nvPr/>
        </p:nvSpPr>
        <p:spPr>
          <a:xfrm rot="0">
            <a:off x="5589017" y="38554"/>
            <a:ext cx="7109966" cy="1193800"/>
          </a:xfrm>
          <a:prstGeom prst="rect">
            <a:avLst/>
          </a:prstGeom>
        </p:spPr>
        <p:txBody>
          <a:bodyPr anchor="t" rtlCol="false" tIns="0" lIns="0" bIns="0" rIns="0">
            <a:spAutoFit/>
          </a:bodyPr>
          <a:lstStyle/>
          <a:p>
            <a:pPr algn="ctr">
              <a:lnSpc>
                <a:spcPts val="9799"/>
              </a:lnSpc>
            </a:pPr>
            <a:r>
              <a:rPr lang="en-US" sz="6999">
                <a:solidFill>
                  <a:srgbClr val="000000"/>
                </a:solidFill>
                <a:latin typeface="Open Sans Extra Bold"/>
              </a:rPr>
              <a:t>Random Forest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93371" y="2836296"/>
            <a:ext cx="11301259" cy="5594123"/>
          </a:xfrm>
          <a:prstGeom prst="rect">
            <a:avLst/>
          </a:prstGeom>
        </p:spPr>
      </p:pic>
      <p:sp>
        <p:nvSpPr>
          <p:cNvPr name="TextBox 3" id="3"/>
          <p:cNvSpPr txBox="true"/>
          <p:nvPr/>
        </p:nvSpPr>
        <p:spPr>
          <a:xfrm rot="0">
            <a:off x="7865046" y="180975"/>
            <a:ext cx="2557909"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SVM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722254"/>
            <a:ext cx="10604748" cy="4777739"/>
          </a:xfrm>
          <a:prstGeom prst="rect">
            <a:avLst/>
          </a:prstGeom>
        </p:spPr>
        <p:txBody>
          <a:bodyPr anchor="t" rtlCol="false" tIns="0" lIns="0" bIns="0" rIns="0">
            <a:spAutoFit/>
          </a:bodyPr>
          <a:lstStyle/>
          <a:p>
            <a:pPr marL="842016" indent="-421008" lvl="1">
              <a:lnSpc>
                <a:spcPts val="5460"/>
              </a:lnSpc>
              <a:buFont typeface="Arial"/>
              <a:buChar char="•"/>
            </a:pPr>
            <a:r>
              <a:rPr lang="en-US" sz="3900">
                <a:solidFill>
                  <a:srgbClr val="000000"/>
                </a:solidFill>
                <a:latin typeface="Open Sans"/>
              </a:rPr>
              <a:t>Introduction to Machine Learning</a:t>
            </a:r>
          </a:p>
          <a:p>
            <a:pPr marL="842016" indent="-421008" lvl="1">
              <a:lnSpc>
                <a:spcPts val="5460"/>
              </a:lnSpc>
              <a:buFont typeface="Arial"/>
              <a:buChar char="•"/>
            </a:pPr>
            <a:r>
              <a:rPr lang="en-US" sz="3900">
                <a:solidFill>
                  <a:srgbClr val="000000"/>
                </a:solidFill>
                <a:latin typeface="Open Sans"/>
              </a:rPr>
              <a:t>How does ML work?</a:t>
            </a:r>
          </a:p>
          <a:p>
            <a:pPr marL="842016" indent="-421008" lvl="1">
              <a:lnSpc>
                <a:spcPts val="5460"/>
              </a:lnSpc>
              <a:buFont typeface="Arial"/>
              <a:buChar char="•"/>
            </a:pPr>
            <a:r>
              <a:rPr lang="en-US" sz="3900">
                <a:solidFill>
                  <a:srgbClr val="000000"/>
                </a:solidFill>
                <a:latin typeface="Open Sans"/>
              </a:rPr>
              <a:t>Types of Machine Learning</a:t>
            </a:r>
          </a:p>
          <a:p>
            <a:pPr marL="842016" indent="-421008" lvl="1">
              <a:lnSpc>
                <a:spcPts val="5460"/>
              </a:lnSpc>
              <a:buFont typeface="Arial"/>
              <a:buChar char="•"/>
            </a:pPr>
            <a:r>
              <a:rPr lang="en-US" sz="3900">
                <a:solidFill>
                  <a:srgbClr val="000000"/>
                </a:solidFill>
                <a:latin typeface="Open Sans"/>
              </a:rPr>
              <a:t>Data warehouse</a:t>
            </a:r>
          </a:p>
          <a:p>
            <a:pPr marL="842016" indent="-421008" lvl="1">
              <a:lnSpc>
                <a:spcPts val="5460"/>
              </a:lnSpc>
              <a:buFont typeface="Arial"/>
              <a:buChar char="•"/>
            </a:pPr>
            <a:r>
              <a:rPr lang="en-US" sz="3900">
                <a:solidFill>
                  <a:srgbClr val="000000"/>
                </a:solidFill>
                <a:latin typeface="Open Sans"/>
              </a:rPr>
              <a:t>Data mining</a:t>
            </a:r>
          </a:p>
          <a:p>
            <a:pPr marL="842016" indent="-421008" lvl="1">
              <a:lnSpc>
                <a:spcPts val="5460"/>
              </a:lnSpc>
              <a:buFont typeface="Arial"/>
              <a:buChar char="•"/>
            </a:pPr>
            <a:r>
              <a:rPr lang="en-US" sz="3900">
                <a:solidFill>
                  <a:srgbClr val="000000"/>
                </a:solidFill>
                <a:latin typeface="Open Sans"/>
              </a:rPr>
              <a:t>Uses and Importance of Machine Learning</a:t>
            </a:r>
          </a:p>
          <a:p>
            <a:pPr>
              <a:lnSpc>
                <a:spcPts val="5460"/>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33990" y="5442593"/>
            <a:ext cx="2640953" cy="4114800"/>
          </a:xfrm>
          <a:prstGeom prst="rect">
            <a:avLst/>
          </a:prstGeom>
        </p:spPr>
      </p:pic>
      <p:sp>
        <p:nvSpPr>
          <p:cNvPr name="TextBox 4" id="4"/>
          <p:cNvSpPr txBox="true"/>
          <p:nvPr/>
        </p:nvSpPr>
        <p:spPr>
          <a:xfrm rot="0">
            <a:off x="730266" y="419417"/>
            <a:ext cx="3937248" cy="1094740"/>
          </a:xfrm>
          <a:prstGeom prst="rect">
            <a:avLst/>
          </a:prstGeom>
        </p:spPr>
        <p:txBody>
          <a:bodyPr anchor="t" rtlCol="false" tIns="0" lIns="0" bIns="0" rIns="0">
            <a:spAutoFit/>
          </a:bodyPr>
          <a:lstStyle/>
          <a:p>
            <a:pPr algn="ctr">
              <a:lnSpc>
                <a:spcPts val="8960"/>
              </a:lnSpc>
            </a:pPr>
            <a:r>
              <a:rPr lang="en-US" sz="6400">
                <a:solidFill>
                  <a:srgbClr val="DE8532"/>
                </a:solidFill>
                <a:latin typeface="Open Sans Extra Bold"/>
              </a:rPr>
              <a:t>CONTENT</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3110325" y="1362919"/>
            <a:ext cx="10973306" cy="1074466"/>
          </a:xfrm>
          <a:prstGeom prst="rect">
            <a:avLst/>
          </a:prstGeom>
        </p:spPr>
        <p:txBody>
          <a:bodyPr anchor="t" rtlCol="false" tIns="0" lIns="0" bIns="0" rIns="0">
            <a:spAutoFit/>
          </a:bodyPr>
          <a:lstStyle/>
          <a:p>
            <a:pPr algn="r">
              <a:lnSpc>
                <a:spcPts val="8250"/>
              </a:lnSpc>
            </a:pPr>
            <a:r>
              <a:rPr lang="en-US" sz="7500">
                <a:solidFill>
                  <a:srgbClr val="DE8532"/>
                </a:solidFill>
                <a:latin typeface="Aileron Heavy"/>
              </a:rPr>
              <a:t>Unsupervised</a:t>
            </a:r>
            <a:r>
              <a:rPr lang="en-US" sz="7500">
                <a:solidFill>
                  <a:srgbClr val="FFFFFF"/>
                </a:solidFill>
                <a:latin typeface="Aileron Heavy"/>
              </a:rPr>
              <a:t> Learning</a:t>
            </a:r>
          </a:p>
        </p:txBody>
      </p:sp>
      <p:sp>
        <p:nvSpPr>
          <p:cNvPr name="TextBox 3" id="3"/>
          <p:cNvSpPr txBox="true"/>
          <p:nvPr/>
        </p:nvSpPr>
        <p:spPr>
          <a:xfrm rot="0">
            <a:off x="1028700" y="3558581"/>
            <a:ext cx="16230600" cy="4436187"/>
          </a:xfrm>
          <a:prstGeom prst="rect">
            <a:avLst/>
          </a:prstGeom>
        </p:spPr>
        <p:txBody>
          <a:bodyPr anchor="t" rtlCol="false" tIns="0" lIns="0" bIns="0" rIns="0">
            <a:spAutoFit/>
          </a:bodyPr>
          <a:lstStyle/>
          <a:p>
            <a:pPr>
              <a:lnSpc>
                <a:spcPts val="4512"/>
              </a:lnSpc>
            </a:pPr>
            <a:r>
              <a:rPr lang="en-US" sz="3471">
                <a:solidFill>
                  <a:srgbClr val="FFFFFF"/>
                </a:solidFill>
                <a:latin typeface="Aileron Regular"/>
              </a:rPr>
              <a:t>In unsupervised learning, the training data is unknown and unlabelled - meaning that no one has looked at the data before.</a:t>
            </a:r>
          </a:p>
          <a:p>
            <a:pPr>
              <a:lnSpc>
                <a:spcPts val="4512"/>
              </a:lnSpc>
            </a:pPr>
          </a:p>
          <a:p>
            <a:pPr>
              <a:lnSpc>
                <a:spcPts val="4512"/>
              </a:lnSpc>
            </a:pPr>
            <a:r>
              <a:rPr lang="en-US" sz="3471">
                <a:solidFill>
                  <a:srgbClr val="FFFFFF"/>
                </a:solidFill>
                <a:latin typeface="Aileron Regular"/>
              </a:rPr>
              <a:t>This data is fed to the Machine Learning algorithm and is used to train the model. The trained model tries to search for a pattern and give the desired response. </a:t>
            </a:r>
          </a:p>
          <a:p>
            <a:pPr>
              <a:lnSpc>
                <a:spcPts val="4512"/>
              </a:lnSpc>
            </a:pPr>
          </a:p>
          <a:p>
            <a:pPr>
              <a:lnSpc>
                <a:spcPts val="4512"/>
              </a:lnSpc>
            </a:pPr>
            <a:r>
              <a:rPr lang="en-US" sz="3471">
                <a:solidFill>
                  <a:srgbClr val="FFFFFF"/>
                </a:solidFill>
                <a:latin typeface="Aileron Regular"/>
              </a:rPr>
              <a:t>In this case, it is often like the algorithm is trying to break code like the Enigma machine but without the human mind directly involved but rather a machine.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3499" t="7744" r="1153" b="0"/>
          <a:stretch>
            <a:fillRect/>
          </a:stretch>
        </p:blipFill>
        <p:spPr>
          <a:xfrm flipH="false" flipV="false" rot="0">
            <a:off x="522222" y="1999290"/>
            <a:ext cx="3051413" cy="3391881"/>
          </a:xfrm>
          <a:prstGeom prst="rect">
            <a:avLst/>
          </a:prstGeom>
        </p:spPr>
      </p:pic>
      <p:pic>
        <p:nvPicPr>
          <p:cNvPr name="Picture 3" id="3"/>
          <p:cNvPicPr>
            <a:picLocks noChangeAspect="true"/>
          </p:cNvPicPr>
          <p:nvPr/>
        </p:nvPicPr>
        <p:blipFill>
          <a:blip r:embed="rId3"/>
          <a:srcRect l="32447" t="29034" r="23584" b="10267"/>
          <a:stretch>
            <a:fillRect/>
          </a:stretch>
        </p:blipFill>
        <p:spPr>
          <a:xfrm flipH="false" flipV="false" rot="0">
            <a:off x="4694283" y="3017482"/>
            <a:ext cx="2575963" cy="237368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386267" y="438788"/>
            <a:ext cx="2122967" cy="205348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205010" y="3428995"/>
            <a:ext cx="2393345" cy="1714505"/>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299797" y="3758150"/>
            <a:ext cx="1478298" cy="446177"/>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64496">
            <a:off x="6907969" y="2269188"/>
            <a:ext cx="1478298" cy="446177"/>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795435">
            <a:off x="10319428" y="2338274"/>
            <a:ext cx="1478298" cy="446177"/>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403710">
            <a:off x="13442111" y="2559439"/>
            <a:ext cx="1478298" cy="446177"/>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816899">
            <a:off x="13814066" y="5497658"/>
            <a:ext cx="1115620" cy="336714"/>
          </a:xfrm>
          <a:prstGeom prst="rect">
            <a:avLst/>
          </a:prstGeom>
        </p:spPr>
      </p:pic>
      <p:pic>
        <p:nvPicPr>
          <p:cNvPr name="Picture 11" id="11"/>
          <p:cNvPicPr>
            <a:picLocks noChangeAspect="true"/>
          </p:cNvPicPr>
          <p:nvPr/>
        </p:nvPicPr>
        <p:blipFill>
          <a:blip r:embed="rId10"/>
          <a:srcRect l="42778" t="42778" r="0" b="0"/>
          <a:stretch>
            <a:fillRect/>
          </a:stretch>
        </p:blipFill>
        <p:spPr>
          <a:xfrm flipH="false" flipV="false" rot="0">
            <a:off x="15069353" y="1065276"/>
            <a:ext cx="1994782" cy="1496086"/>
          </a:xfrm>
          <a:prstGeom prst="rect">
            <a:avLst/>
          </a:prstGeom>
        </p:spPr>
      </p:pic>
      <p:pic>
        <p:nvPicPr>
          <p:cNvPr name="Picture 12" id="12"/>
          <p:cNvPicPr>
            <a:picLocks noChangeAspect="true"/>
          </p:cNvPicPr>
          <p:nvPr/>
        </p:nvPicPr>
        <p:blipFill>
          <a:blip r:embed="rId11"/>
          <a:srcRect l="20922" t="20922" r="0" b="6868"/>
          <a:stretch>
            <a:fillRect/>
          </a:stretch>
        </p:blipFill>
        <p:spPr>
          <a:xfrm flipH="false" flipV="false" rot="0">
            <a:off x="15069353" y="4587512"/>
            <a:ext cx="2298991" cy="2799091"/>
          </a:xfrm>
          <a:prstGeom prst="rect">
            <a:avLst/>
          </a:prstGeom>
        </p:spPr>
      </p:pic>
      <p:sp>
        <p:nvSpPr>
          <p:cNvPr name="TextBox 13" id="13"/>
          <p:cNvSpPr txBox="true"/>
          <p:nvPr/>
        </p:nvSpPr>
        <p:spPr>
          <a:xfrm rot="0">
            <a:off x="168570" y="391066"/>
            <a:ext cx="7740751" cy="1074466"/>
          </a:xfrm>
          <a:prstGeom prst="rect">
            <a:avLst/>
          </a:prstGeom>
        </p:spPr>
        <p:txBody>
          <a:bodyPr anchor="t" rtlCol="false" tIns="0" lIns="0" bIns="0" rIns="0">
            <a:spAutoFit/>
          </a:bodyPr>
          <a:lstStyle/>
          <a:p>
            <a:pPr>
              <a:lnSpc>
                <a:spcPts val="8250"/>
              </a:lnSpc>
            </a:pPr>
            <a:r>
              <a:rPr lang="en-US" sz="7500">
                <a:solidFill>
                  <a:srgbClr val="292929"/>
                </a:solidFill>
                <a:latin typeface="Aileron Heavy"/>
              </a:rPr>
              <a:t>The </a:t>
            </a:r>
            <a:r>
              <a:rPr lang="en-US" sz="7500">
                <a:solidFill>
                  <a:srgbClr val="FF914D"/>
                </a:solidFill>
                <a:latin typeface="Aileron Heavy"/>
              </a:rPr>
              <a:t>Process</a:t>
            </a:r>
          </a:p>
        </p:txBody>
      </p:sp>
      <p:sp>
        <p:nvSpPr>
          <p:cNvPr name="TextBox 14" id="14"/>
          <p:cNvSpPr txBox="true"/>
          <p:nvPr/>
        </p:nvSpPr>
        <p:spPr>
          <a:xfrm rot="0">
            <a:off x="522222" y="5920382"/>
            <a:ext cx="2809630" cy="1180465"/>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Unlabelled Data</a:t>
            </a:r>
          </a:p>
        </p:txBody>
      </p:sp>
      <p:sp>
        <p:nvSpPr>
          <p:cNvPr name="TextBox 15" id="15"/>
          <p:cNvSpPr txBox="true"/>
          <p:nvPr/>
        </p:nvSpPr>
        <p:spPr>
          <a:xfrm rot="0">
            <a:off x="4649903" y="5769145"/>
            <a:ext cx="2587972"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ML Algorithm</a:t>
            </a:r>
          </a:p>
        </p:txBody>
      </p:sp>
      <p:sp>
        <p:nvSpPr>
          <p:cNvPr name="TextBox 16" id="16"/>
          <p:cNvSpPr txBox="true"/>
          <p:nvPr/>
        </p:nvSpPr>
        <p:spPr>
          <a:xfrm rot="0">
            <a:off x="10998084" y="5255430"/>
            <a:ext cx="2807196"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Trained model</a:t>
            </a:r>
          </a:p>
        </p:txBody>
      </p:sp>
      <p:sp>
        <p:nvSpPr>
          <p:cNvPr name="TextBox 17" id="17"/>
          <p:cNvSpPr txBox="true"/>
          <p:nvPr/>
        </p:nvSpPr>
        <p:spPr>
          <a:xfrm rot="0">
            <a:off x="8418396" y="2799903"/>
            <a:ext cx="2096095"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Processing</a:t>
            </a:r>
          </a:p>
        </p:txBody>
      </p:sp>
      <p:sp>
        <p:nvSpPr>
          <p:cNvPr name="TextBox 18" id="18"/>
          <p:cNvSpPr txBox="true"/>
          <p:nvPr/>
        </p:nvSpPr>
        <p:spPr>
          <a:xfrm rot="0">
            <a:off x="14181260" y="3705857"/>
            <a:ext cx="2098625" cy="580390"/>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Responses</a:t>
            </a:r>
          </a:p>
        </p:txBody>
      </p:sp>
      <p:sp>
        <p:nvSpPr>
          <p:cNvPr name="TextBox 19" id="19"/>
          <p:cNvSpPr txBox="true"/>
          <p:nvPr/>
        </p:nvSpPr>
        <p:spPr>
          <a:xfrm rot="0">
            <a:off x="626265" y="7676377"/>
            <a:ext cx="16633035" cy="1180465"/>
          </a:xfrm>
          <a:prstGeom prst="rect">
            <a:avLst/>
          </a:prstGeom>
        </p:spPr>
        <p:txBody>
          <a:bodyPr anchor="t" rtlCol="false" tIns="0" lIns="0" bIns="0" rIns="0">
            <a:spAutoFit/>
          </a:bodyPr>
          <a:lstStyle/>
          <a:p>
            <a:pPr algn="ctr">
              <a:lnSpc>
                <a:spcPts val="4759"/>
              </a:lnSpc>
            </a:pPr>
            <a:r>
              <a:rPr lang="en-US" sz="3400">
                <a:solidFill>
                  <a:srgbClr val="000000"/>
                </a:solidFill>
                <a:latin typeface="Open Sans Light"/>
              </a:rPr>
              <a:t>In this case, the unknown </a:t>
            </a:r>
            <a:r>
              <a:rPr lang="en-US" sz="3400">
                <a:solidFill>
                  <a:srgbClr val="000000"/>
                </a:solidFill>
                <a:latin typeface="Open Sans Light"/>
              </a:rPr>
              <a:t>data consists of pineapples and bananas. The trained model tries to put them all together so that you get the same things in similar groups.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13946" y="6004832"/>
            <a:ext cx="4114800" cy="4114800"/>
          </a:xfrm>
          <a:prstGeom prst="rect">
            <a:avLst/>
          </a:prstGeom>
        </p:spPr>
      </p:pic>
      <p:sp>
        <p:nvSpPr>
          <p:cNvPr name="TextBox 3" id="3"/>
          <p:cNvSpPr txBox="true"/>
          <p:nvPr/>
        </p:nvSpPr>
        <p:spPr>
          <a:xfrm rot="0">
            <a:off x="3948857" y="2797448"/>
            <a:ext cx="10390287" cy="2635884"/>
          </a:xfrm>
          <a:prstGeom prst="rect">
            <a:avLst/>
          </a:prstGeom>
        </p:spPr>
        <p:txBody>
          <a:bodyPr anchor="t" rtlCol="false" tIns="0" lIns="0" bIns="0" rIns="0">
            <a:spAutoFit/>
          </a:bodyPr>
          <a:lstStyle/>
          <a:p>
            <a:pPr algn="ctr">
              <a:lnSpc>
                <a:spcPts val="10640"/>
              </a:lnSpc>
            </a:pPr>
            <a:r>
              <a:rPr lang="en-US" sz="7600">
                <a:solidFill>
                  <a:srgbClr val="DE8532"/>
                </a:solidFill>
                <a:latin typeface="Open Sans Extra Bold"/>
              </a:rPr>
              <a:t>Clustering </a:t>
            </a:r>
            <a:r>
              <a:rPr lang="en-US" sz="7600">
                <a:solidFill>
                  <a:srgbClr val="000000"/>
                </a:solidFill>
                <a:latin typeface="Open Sans Extra Bold"/>
              </a:rPr>
              <a:t>Algorithm</a:t>
            </a:r>
          </a:p>
          <a:p>
            <a:pPr algn="ctr">
              <a:lnSpc>
                <a:spcPts val="1064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41629" y="1678721"/>
            <a:ext cx="10404743" cy="6929559"/>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7955" y="917713"/>
            <a:ext cx="9355669" cy="819553"/>
          </a:xfrm>
          <a:prstGeom prst="rect">
            <a:avLst/>
          </a:prstGeom>
        </p:spPr>
        <p:txBody>
          <a:bodyPr anchor="t" rtlCol="false" tIns="0" lIns="0" bIns="0" rIns="0">
            <a:spAutoFit/>
          </a:bodyPr>
          <a:lstStyle/>
          <a:p>
            <a:pPr>
              <a:lnSpc>
                <a:spcPts val="6357"/>
              </a:lnSpc>
            </a:pPr>
            <a:r>
              <a:rPr lang="en-US" sz="5779">
                <a:solidFill>
                  <a:srgbClr val="DE8532"/>
                </a:solidFill>
                <a:latin typeface="Aileron Heavy"/>
              </a:rPr>
              <a:t>Reinforcement</a:t>
            </a:r>
            <a:r>
              <a:rPr lang="en-US" sz="5779">
                <a:solidFill>
                  <a:srgbClr val="292929"/>
                </a:solidFill>
                <a:latin typeface="Aileron Heavy"/>
              </a:rPr>
              <a:t> Learning</a:t>
            </a:r>
          </a:p>
        </p:txBody>
      </p:sp>
      <p:grpSp>
        <p:nvGrpSpPr>
          <p:cNvPr name="Group 3" id="3"/>
          <p:cNvGrpSpPr/>
          <p:nvPr/>
        </p:nvGrpSpPr>
        <p:grpSpPr>
          <a:xfrm rot="0">
            <a:off x="899083" y="2161287"/>
            <a:ext cx="14666005" cy="6789785"/>
            <a:chOff x="0" y="0"/>
            <a:chExt cx="19554674" cy="9053047"/>
          </a:xfrm>
        </p:grpSpPr>
        <p:sp>
          <p:nvSpPr>
            <p:cNvPr name="TextBox 4" id="4"/>
            <p:cNvSpPr txBox="true"/>
            <p:nvPr/>
          </p:nvSpPr>
          <p:spPr>
            <a:xfrm rot="0">
              <a:off x="0" y="-47625"/>
              <a:ext cx="19554674" cy="5424867"/>
            </a:xfrm>
            <a:prstGeom prst="rect">
              <a:avLst/>
            </a:prstGeom>
          </p:spPr>
          <p:txBody>
            <a:bodyPr anchor="t" rtlCol="false" tIns="0" lIns="0" bIns="0" rIns="0">
              <a:spAutoFit/>
            </a:bodyPr>
            <a:lstStyle/>
            <a:p>
              <a:pPr>
                <a:lnSpc>
                  <a:spcPts val="5459"/>
                </a:lnSpc>
              </a:pPr>
              <a:r>
                <a:rPr lang="en-US" sz="4200">
                  <a:solidFill>
                    <a:srgbClr val="292929"/>
                  </a:solidFill>
                  <a:latin typeface="Abhaya Libre Regular Bold"/>
                </a:rPr>
                <a:t>Like traditional types of data analysis, here, the algorithm discovers data through a process of </a:t>
              </a:r>
              <a:r>
                <a:rPr lang="en-US" sz="4200">
                  <a:solidFill>
                    <a:srgbClr val="FF9900"/>
                  </a:solidFill>
                  <a:latin typeface="Abhaya Libre Regular Bold"/>
                </a:rPr>
                <a:t>trial and error</a:t>
              </a:r>
              <a:r>
                <a:rPr lang="en-US" sz="4200">
                  <a:solidFill>
                    <a:srgbClr val="292929"/>
                  </a:solidFill>
                  <a:latin typeface="Abhaya Libre Regular Bold"/>
                </a:rPr>
                <a:t> and then decides what action results in higher rewards. </a:t>
              </a:r>
            </a:p>
            <a:p>
              <a:pPr>
                <a:lnSpc>
                  <a:spcPts val="5459"/>
                </a:lnSpc>
              </a:pPr>
            </a:p>
            <a:p>
              <a:pPr>
                <a:lnSpc>
                  <a:spcPts val="5460"/>
                </a:lnSpc>
              </a:pPr>
              <a:r>
                <a:rPr lang="en-US" sz="4200">
                  <a:solidFill>
                    <a:srgbClr val="292929"/>
                  </a:solidFill>
                  <a:latin typeface="Abhaya Libre Regular Bold"/>
                </a:rPr>
                <a:t>Three major components make up reinforcement learning: the agent, the environment, and the actions.</a:t>
              </a:r>
            </a:p>
          </p:txBody>
        </p:sp>
        <p:sp>
          <p:nvSpPr>
            <p:cNvPr name="TextBox 5" id="5"/>
            <p:cNvSpPr txBox="true"/>
            <p:nvPr/>
          </p:nvSpPr>
          <p:spPr>
            <a:xfrm rot="0">
              <a:off x="0" y="6352361"/>
              <a:ext cx="19554674" cy="2700686"/>
            </a:xfrm>
            <a:prstGeom prst="rect">
              <a:avLst/>
            </a:prstGeom>
          </p:spPr>
          <p:txBody>
            <a:bodyPr anchor="t" rtlCol="false" tIns="0" lIns="0" bIns="0" rIns="0">
              <a:spAutoFit/>
            </a:bodyPr>
            <a:lstStyle/>
            <a:p>
              <a:pPr>
                <a:lnSpc>
                  <a:spcPts val="5460"/>
                </a:lnSpc>
              </a:pPr>
              <a:r>
                <a:rPr lang="en-US" sz="4200">
                  <a:solidFill>
                    <a:srgbClr val="292929"/>
                  </a:solidFill>
                  <a:latin typeface="Abhaya Libre Regular"/>
                </a:rPr>
                <a:t>The agent is the learner or decision-maker, the environment includes everything that the agent interacts with, and the actions are what the agent does.</a:t>
              </a:r>
            </a:p>
          </p:txBody>
        </p:sp>
      </p:gr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039296" y="481966"/>
            <a:ext cx="6209407" cy="979168"/>
          </a:xfrm>
          <a:prstGeom prst="rect">
            <a:avLst/>
          </a:prstGeom>
        </p:spPr>
        <p:txBody>
          <a:bodyPr anchor="t" rtlCol="false" tIns="0" lIns="0" bIns="0" rIns="0">
            <a:spAutoFit/>
          </a:bodyPr>
          <a:lstStyle/>
          <a:p>
            <a:pPr algn="ctr">
              <a:lnSpc>
                <a:spcPts val="7980"/>
              </a:lnSpc>
            </a:pPr>
            <a:r>
              <a:rPr lang="en-US" sz="5700">
                <a:solidFill>
                  <a:srgbClr val="000000"/>
                </a:solidFill>
                <a:latin typeface="Open Sans Extra Bold"/>
              </a:rPr>
              <a:t>Data </a:t>
            </a:r>
            <a:r>
              <a:rPr lang="en-US" sz="5700">
                <a:solidFill>
                  <a:srgbClr val="DE8532"/>
                </a:solidFill>
                <a:latin typeface="Open Sans Extra Bold"/>
              </a:rPr>
              <a:t>Warehouse</a:t>
            </a:r>
          </a:p>
        </p:txBody>
      </p:sp>
      <p:sp>
        <p:nvSpPr>
          <p:cNvPr name="TextBox 3" id="3"/>
          <p:cNvSpPr txBox="true"/>
          <p:nvPr/>
        </p:nvSpPr>
        <p:spPr>
          <a:xfrm rot="0">
            <a:off x="449036" y="3125878"/>
            <a:ext cx="17389929"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A data warehouse, or enterprise data warehouse (EDW), is a system that aggregates data from different sources into a single, central, consistent data store to support data analysis, data mining, artificial intelligence (AI), and machine learning.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93371" y="2205173"/>
            <a:ext cx="11301259" cy="5876655"/>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57913" y="302079"/>
            <a:ext cx="4772174" cy="1028700"/>
          </a:xfrm>
          <a:prstGeom prst="rect">
            <a:avLst/>
          </a:prstGeom>
        </p:spPr>
        <p:txBody>
          <a:bodyPr anchor="t" rtlCol="false" tIns="0" lIns="0" bIns="0" rIns="0">
            <a:spAutoFit/>
          </a:bodyPr>
          <a:lstStyle/>
          <a:p>
            <a:pPr algn="ctr">
              <a:lnSpc>
                <a:spcPts val="8400"/>
              </a:lnSpc>
            </a:pPr>
            <a:r>
              <a:rPr lang="en-US" sz="6000">
                <a:solidFill>
                  <a:srgbClr val="000000"/>
                </a:solidFill>
                <a:latin typeface="Open Sans Extra Bold"/>
              </a:rPr>
              <a:t>Data </a:t>
            </a:r>
            <a:r>
              <a:rPr lang="en-US" sz="6000">
                <a:solidFill>
                  <a:srgbClr val="DE8532"/>
                </a:solidFill>
                <a:latin typeface="Open Sans Extra Bold"/>
              </a:rPr>
              <a:t>Mining</a:t>
            </a:r>
          </a:p>
        </p:txBody>
      </p:sp>
      <p:sp>
        <p:nvSpPr>
          <p:cNvPr name="TextBox 3" id="3"/>
          <p:cNvSpPr txBox="true"/>
          <p:nvPr/>
        </p:nvSpPr>
        <p:spPr>
          <a:xfrm rot="0">
            <a:off x="0" y="3023825"/>
            <a:ext cx="18288000" cy="478091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Data</a:t>
            </a:r>
            <a:r>
              <a:rPr lang="en-US" sz="3399">
                <a:solidFill>
                  <a:srgbClr val="000000"/>
                </a:solidFill>
                <a:latin typeface="Open Sans Light"/>
              </a:rPr>
              <a:t> Mining is the method of extraction of data or previously unknown data patterns from huge sets of data.</a:t>
            </a:r>
          </a:p>
          <a:p>
            <a:pPr algn="ctr">
              <a:lnSpc>
                <a:spcPts val="4759"/>
              </a:lnSpc>
            </a:pPr>
          </a:p>
          <a:p>
            <a:pPr algn="ctr">
              <a:lnSpc>
                <a:spcPts val="4759"/>
              </a:lnSpc>
            </a:pPr>
            <a:r>
              <a:rPr lang="en-US" sz="3399">
                <a:solidFill>
                  <a:srgbClr val="000000"/>
                </a:solidFill>
                <a:latin typeface="Open Sans Light"/>
              </a:rPr>
              <a:t>Data Mining utilizes more data to obtain helpful information, and that specific data will help to predict some future results. For example, In a marketing company that utilizes last year's data to predict the sale, but machine learning does not depend much on data. It uses algorithms. Many transportation companies such as OLA, UBER machine learning techniques to calculate ETA (Estimated Time of Arrival) for rides is based on this technique.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91822" y="839150"/>
            <a:ext cx="15304355" cy="8608700"/>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4189" y="3659063"/>
            <a:ext cx="9787000" cy="3026024"/>
          </a:xfrm>
          <a:prstGeom prst="rect">
            <a:avLst/>
          </a:prstGeom>
        </p:spPr>
        <p:txBody>
          <a:bodyPr anchor="t" rtlCol="false" tIns="0" lIns="0" bIns="0" rIns="0">
            <a:spAutoFit/>
          </a:bodyPr>
          <a:lstStyle/>
          <a:p>
            <a:pPr>
              <a:lnSpc>
                <a:spcPts val="7920"/>
              </a:lnSpc>
            </a:pPr>
            <a:r>
              <a:rPr lang="en-US" sz="7200">
                <a:solidFill>
                  <a:srgbClr val="292929"/>
                </a:solidFill>
                <a:latin typeface="Aileron Heavy"/>
              </a:rPr>
              <a:t>Why is </a:t>
            </a:r>
            <a:r>
              <a:rPr lang="en-US" sz="7200">
                <a:solidFill>
                  <a:srgbClr val="DE8532"/>
                </a:solidFill>
                <a:latin typeface="Aileron Heavy"/>
              </a:rPr>
              <a:t>ML</a:t>
            </a:r>
            <a:r>
              <a:rPr lang="en-US" sz="7200">
                <a:solidFill>
                  <a:srgbClr val="292929"/>
                </a:solidFill>
                <a:latin typeface="Aileron Heavy"/>
              </a:rPr>
              <a:t> important?</a:t>
            </a:r>
          </a:p>
          <a:p>
            <a:pPr>
              <a:lnSpc>
                <a:spcPts val="7920"/>
              </a:lnSpc>
            </a:pPr>
          </a:p>
          <a:p>
            <a:pPr>
              <a:lnSpc>
                <a:spcPts val="7920"/>
              </a:lnSpc>
            </a:pPr>
            <a:r>
              <a:rPr lang="en-US" sz="7200">
                <a:solidFill>
                  <a:srgbClr val="292929"/>
                </a:solidFill>
                <a:latin typeface="Aileron Heavy"/>
              </a:rPr>
              <a:t>What are it's </a:t>
            </a:r>
            <a:r>
              <a:rPr lang="en-US" sz="7200">
                <a:solidFill>
                  <a:srgbClr val="DE8532"/>
                </a:solidFill>
                <a:latin typeface="Aileron Heavy"/>
              </a:rPr>
              <a:t>uses</a:t>
            </a:r>
            <a:r>
              <a:rPr lang="en-US" sz="7200">
                <a:solidFill>
                  <a:srgbClr val="292929"/>
                </a:solidFill>
                <a:latin typeface="Aileron Heavy"/>
              </a:rPr>
              <a:t>?</a:t>
            </a:r>
          </a:p>
        </p:txBody>
      </p:sp>
      <p:pic>
        <p:nvPicPr>
          <p:cNvPr name="Picture 3" id="3"/>
          <p:cNvPicPr>
            <a:picLocks noChangeAspect="true"/>
          </p:cNvPicPr>
          <p:nvPr/>
        </p:nvPicPr>
        <p:blipFill>
          <a:blip r:embed="rId2"/>
          <a:srcRect l="0" t="0" r="0" b="0"/>
          <a:stretch>
            <a:fillRect/>
          </a:stretch>
        </p:blipFill>
        <p:spPr>
          <a:xfrm flipH="false" flipV="false" rot="0">
            <a:off x="10380493" y="2557843"/>
            <a:ext cx="10643789" cy="6700457"/>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028700" y="3931600"/>
            <a:ext cx="9764946" cy="2509526"/>
          </a:xfrm>
          <a:prstGeom prst="rect">
            <a:avLst/>
          </a:prstGeom>
        </p:spPr>
        <p:txBody>
          <a:bodyPr anchor="t" rtlCol="false" tIns="0" lIns="0" bIns="0" rIns="0">
            <a:spAutoFit/>
          </a:bodyPr>
          <a:lstStyle/>
          <a:p>
            <a:pPr>
              <a:lnSpc>
                <a:spcPts val="9899"/>
              </a:lnSpc>
            </a:pPr>
            <a:r>
              <a:rPr lang="en-US" sz="8999">
                <a:solidFill>
                  <a:srgbClr val="FF9900"/>
                </a:solidFill>
                <a:latin typeface="Aileron Heavy"/>
              </a:rPr>
              <a:t>Machine</a:t>
            </a:r>
            <a:r>
              <a:rPr lang="en-US" sz="8999">
                <a:solidFill>
                  <a:srgbClr val="FFFFFF"/>
                </a:solidFill>
                <a:latin typeface="Aileron Heavy"/>
              </a:rPr>
              <a:t> Learning</a:t>
            </a:r>
          </a:p>
        </p:txBody>
      </p:sp>
      <p:pic>
        <p:nvPicPr>
          <p:cNvPr name="Picture 3" id="3"/>
          <p:cNvPicPr>
            <a:picLocks noChangeAspect="true"/>
          </p:cNvPicPr>
          <p:nvPr/>
        </p:nvPicPr>
        <p:blipFill>
          <a:blip r:embed="rId2"/>
          <a:srcRect l="0" t="0" r="0" b="0"/>
          <a:stretch>
            <a:fillRect/>
          </a:stretch>
        </p:blipFill>
        <p:spPr>
          <a:xfrm flipH="false" flipV="false" rot="5400000">
            <a:off x="10030028" y="1710214"/>
            <a:ext cx="10287000" cy="6866573"/>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25" y="559607"/>
            <a:ext cx="14480303" cy="8160737"/>
            <a:chOff x="0" y="0"/>
            <a:chExt cx="19307071" cy="10880983"/>
          </a:xfrm>
        </p:grpSpPr>
        <p:sp>
          <p:nvSpPr>
            <p:cNvPr name="TextBox 3" id="3"/>
            <p:cNvSpPr txBox="true"/>
            <p:nvPr/>
          </p:nvSpPr>
          <p:spPr>
            <a:xfrm rot="0">
              <a:off x="0" y="66675"/>
              <a:ext cx="19307071" cy="1454846"/>
            </a:xfrm>
            <a:prstGeom prst="rect">
              <a:avLst/>
            </a:prstGeom>
          </p:spPr>
          <p:txBody>
            <a:bodyPr anchor="t" rtlCol="false" tIns="0" lIns="0" bIns="0" rIns="0">
              <a:spAutoFit/>
            </a:bodyPr>
            <a:lstStyle/>
            <a:p>
              <a:pPr>
                <a:lnSpc>
                  <a:spcPts val="8250"/>
                </a:lnSpc>
              </a:pPr>
              <a:r>
                <a:rPr lang="en-US" sz="7500">
                  <a:solidFill>
                    <a:srgbClr val="292929"/>
                  </a:solidFill>
                  <a:latin typeface="Aileron Heavy"/>
                </a:rPr>
                <a:t>USES OF </a:t>
              </a:r>
              <a:r>
                <a:rPr lang="en-US" sz="7500">
                  <a:solidFill>
                    <a:srgbClr val="DE8532"/>
                  </a:solidFill>
                  <a:latin typeface="Aileron Heavy"/>
                </a:rPr>
                <a:t>ML</a:t>
              </a:r>
            </a:p>
          </p:txBody>
        </p:sp>
        <p:sp>
          <p:nvSpPr>
            <p:cNvPr name="TextBox 4" id="4"/>
            <p:cNvSpPr txBox="true"/>
            <p:nvPr/>
          </p:nvSpPr>
          <p:spPr>
            <a:xfrm rot="0">
              <a:off x="0" y="2347007"/>
              <a:ext cx="19307071" cy="8533976"/>
            </a:xfrm>
            <a:prstGeom prst="rect">
              <a:avLst/>
            </a:prstGeom>
          </p:spPr>
          <p:txBody>
            <a:bodyPr anchor="t" rtlCol="false" tIns="0" lIns="0" bIns="0" rIns="0">
              <a:spAutoFit/>
            </a:bodyPr>
            <a:lstStyle/>
            <a:p>
              <a:pPr>
                <a:lnSpc>
                  <a:spcPts val="2860"/>
                </a:lnSpc>
              </a:pPr>
            </a:p>
            <a:p>
              <a:pPr>
                <a:lnSpc>
                  <a:spcPts val="4030"/>
                </a:lnSpc>
              </a:pPr>
              <a:r>
                <a:rPr lang="en-US" sz="3100">
                  <a:solidFill>
                    <a:srgbClr val="292929"/>
                  </a:solidFill>
                  <a:latin typeface="Aileron Regular"/>
                </a:rPr>
                <a:t>To better understand the uses of Machine Learning, consider some instances where Machine Learning is applied: the </a:t>
              </a:r>
              <a:r>
                <a:rPr lang="en-US" sz="3100">
                  <a:solidFill>
                    <a:srgbClr val="292929"/>
                  </a:solidFill>
                  <a:latin typeface="Aileron Regular Bold"/>
                </a:rPr>
                <a:t>self-driving Google car</a:t>
              </a:r>
              <a:r>
                <a:rPr lang="en-US" sz="3100">
                  <a:solidFill>
                    <a:srgbClr val="292929"/>
                  </a:solidFill>
                  <a:latin typeface="Aileron Regular"/>
                </a:rPr>
                <a:t>; </a:t>
              </a:r>
              <a:r>
                <a:rPr lang="en-US" sz="3100">
                  <a:solidFill>
                    <a:srgbClr val="292929"/>
                  </a:solidFill>
                  <a:latin typeface="Aileron Regular Bold"/>
                </a:rPr>
                <a:t>cyber fraud detection</a:t>
              </a:r>
              <a:r>
                <a:rPr lang="en-US" sz="3100">
                  <a:solidFill>
                    <a:srgbClr val="292929"/>
                  </a:solidFill>
                  <a:latin typeface="Aileron Regular"/>
                </a:rPr>
                <a:t>; and, </a:t>
              </a:r>
              <a:r>
                <a:rPr lang="en-US" sz="3100">
                  <a:solidFill>
                    <a:srgbClr val="292929"/>
                  </a:solidFill>
                  <a:latin typeface="Aileron Regular Bold"/>
                </a:rPr>
                <a:t>online recommendation engines.</a:t>
              </a:r>
            </a:p>
            <a:p>
              <a:pPr>
                <a:lnSpc>
                  <a:spcPts val="4030"/>
                </a:lnSpc>
              </a:pPr>
            </a:p>
            <a:p>
              <a:pPr>
                <a:lnSpc>
                  <a:spcPts val="4030"/>
                </a:lnSpc>
              </a:pPr>
            </a:p>
            <a:p>
              <a:pPr>
                <a:lnSpc>
                  <a:spcPts val="4030"/>
                </a:lnSpc>
              </a:pPr>
            </a:p>
            <a:p>
              <a:pPr>
                <a:lnSpc>
                  <a:spcPts val="4030"/>
                </a:lnSpc>
              </a:pPr>
            </a:p>
            <a:p>
              <a:pPr>
                <a:lnSpc>
                  <a:spcPts val="4030"/>
                </a:lnSpc>
              </a:pPr>
            </a:p>
            <a:p>
              <a:pPr>
                <a:lnSpc>
                  <a:spcPts val="4030"/>
                </a:lnSpc>
              </a:pPr>
            </a:p>
            <a:p>
              <a:pPr>
                <a:lnSpc>
                  <a:spcPts val="4030"/>
                </a:lnSpc>
              </a:pPr>
              <a:r>
                <a:rPr lang="en-US" sz="3100">
                  <a:solidFill>
                    <a:srgbClr val="292929"/>
                  </a:solidFill>
                  <a:latin typeface="Aileron Regular"/>
                </a:rPr>
                <a:t>Typical results applications we either see or don’t regularly include web search results, real-time ads on web pages and mobile devices, email spam filtering, network intrusion detection, and pattern and image recognition.</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83581" y="4252683"/>
            <a:ext cx="7315200" cy="2184454"/>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61357" y="2693171"/>
            <a:ext cx="16165286" cy="41808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Machine learning algorithms can </a:t>
            </a:r>
            <a:r>
              <a:rPr lang="en-US" sz="3399">
                <a:solidFill>
                  <a:srgbClr val="DE8532"/>
                </a:solidFill>
                <a:latin typeface="Open Sans Light Bold"/>
              </a:rPr>
              <a:t>detect patterns associate</a:t>
            </a:r>
            <a:r>
              <a:rPr lang="en-US" sz="3399">
                <a:solidFill>
                  <a:srgbClr val="DE8532"/>
                </a:solidFill>
                <a:latin typeface="Open Sans Light Bold"/>
              </a:rPr>
              <a:t>d with diseases and health conditions</a:t>
            </a:r>
            <a:r>
              <a:rPr lang="en-US" sz="3399">
                <a:solidFill>
                  <a:srgbClr val="000000"/>
                </a:solidFill>
                <a:latin typeface="Open Sans Light Bold"/>
              </a:rPr>
              <a:t> by studying thousands of healthcare records and other patient data. </a:t>
            </a:r>
          </a:p>
          <a:p>
            <a:pPr algn="ctr">
              <a:lnSpc>
                <a:spcPts val="4759"/>
              </a:lnSpc>
            </a:pPr>
          </a:p>
          <a:p>
            <a:pPr algn="ctr">
              <a:lnSpc>
                <a:spcPts val="4759"/>
              </a:lnSpc>
            </a:pPr>
            <a:r>
              <a:rPr lang="en-US" sz="3399">
                <a:solidFill>
                  <a:srgbClr val="000000"/>
                </a:solidFill>
                <a:latin typeface="Open Sans Light Bold"/>
              </a:rPr>
              <a:t>Recent developments in machine learning can help increase healthcare access in developing countries and innovate cancer diagnosis and treatment.</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11943" y="6647770"/>
            <a:ext cx="3022827" cy="3022827"/>
          </a:xfrm>
          <a:prstGeom prst="rect">
            <a:avLst/>
          </a:prstGeom>
        </p:spPr>
      </p:pic>
      <p:sp>
        <p:nvSpPr>
          <p:cNvPr name="TextBox 4" id="4"/>
          <p:cNvSpPr txBox="true"/>
          <p:nvPr/>
        </p:nvSpPr>
        <p:spPr>
          <a:xfrm rot="0">
            <a:off x="5831384" y="391161"/>
            <a:ext cx="6625233" cy="1005203"/>
          </a:xfrm>
          <a:prstGeom prst="rect">
            <a:avLst/>
          </a:prstGeom>
        </p:spPr>
        <p:txBody>
          <a:bodyPr anchor="t" rtlCol="false" tIns="0" lIns="0" bIns="0" rIns="0">
            <a:spAutoFit/>
          </a:bodyPr>
          <a:lstStyle/>
          <a:p>
            <a:pPr algn="ctr">
              <a:lnSpc>
                <a:spcPts val="8120"/>
              </a:lnSpc>
            </a:pPr>
            <a:r>
              <a:rPr lang="en-US" sz="5800">
                <a:solidFill>
                  <a:srgbClr val="000000"/>
                </a:solidFill>
                <a:latin typeface="Open Sans Extra Bold"/>
              </a:rPr>
              <a:t>ML in </a:t>
            </a:r>
            <a:r>
              <a:rPr lang="en-US" sz="5800">
                <a:solidFill>
                  <a:srgbClr val="DE8532"/>
                </a:solidFill>
                <a:latin typeface="Open Sans Extra Bold"/>
              </a:rPr>
              <a:t>Healthcare</a:t>
            </a:r>
            <a:r>
              <a:rPr lang="en-US" sz="5800">
                <a:solidFill>
                  <a:srgbClr val="000000"/>
                </a:solidFill>
                <a:latin typeface="Open Sans Extra Bold"/>
              </a:rPr>
              <a: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58335" y="646478"/>
            <a:ext cx="13971331" cy="8994044"/>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6387" y="2662555"/>
            <a:ext cx="17875225" cy="59810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With ML in telecom, companies can focus on how they can change their strategies base</a:t>
            </a:r>
            <a:r>
              <a:rPr lang="en-US" sz="3399">
                <a:solidFill>
                  <a:srgbClr val="000000"/>
                </a:solidFill>
                <a:latin typeface="Open Sans Light"/>
              </a:rPr>
              <a:t>d on the algorithms provided to the machine. </a:t>
            </a:r>
          </a:p>
          <a:p>
            <a:pPr algn="ctr">
              <a:lnSpc>
                <a:spcPts val="4759"/>
              </a:lnSpc>
            </a:pPr>
          </a:p>
          <a:p>
            <a:pPr algn="ctr">
              <a:lnSpc>
                <a:spcPts val="4759"/>
              </a:lnSpc>
            </a:pPr>
            <a:r>
              <a:rPr lang="en-US" sz="3399">
                <a:solidFill>
                  <a:srgbClr val="000000"/>
                </a:solidFill>
                <a:latin typeface="Open Sans Light"/>
              </a:rPr>
              <a:t>Another method of improving customer experience and ensuring customer retention is by focusing on reducing the time taken to fix the broken towers and the amount of time for which consumers have to be without the services. </a:t>
            </a:r>
          </a:p>
          <a:p>
            <a:pPr algn="ctr">
              <a:lnSpc>
                <a:spcPts val="4759"/>
              </a:lnSpc>
            </a:pPr>
          </a:p>
          <a:p>
            <a:pPr algn="ctr">
              <a:lnSpc>
                <a:spcPts val="4759"/>
              </a:lnSpc>
            </a:pPr>
            <a:r>
              <a:rPr lang="en-US" sz="3399">
                <a:solidFill>
                  <a:srgbClr val="000000"/>
                </a:solidFill>
                <a:latin typeface="Open Sans Light"/>
              </a:rPr>
              <a:t>Traditional methods of fixing sleeping cells and towers are by physically locating the same. With the help of machine learning in telecom, these towers can communicate with the control room about possible failure.</a:t>
            </a:r>
          </a:p>
        </p:txBody>
      </p:sp>
      <p:sp>
        <p:nvSpPr>
          <p:cNvPr name="TextBox 3" id="3"/>
          <p:cNvSpPr txBox="true"/>
          <p:nvPr/>
        </p:nvSpPr>
        <p:spPr>
          <a:xfrm rot="0">
            <a:off x="206387" y="539206"/>
            <a:ext cx="17875225" cy="1078228"/>
          </a:xfrm>
          <a:prstGeom prst="rect">
            <a:avLst/>
          </a:prstGeom>
        </p:spPr>
        <p:txBody>
          <a:bodyPr anchor="t" rtlCol="false" tIns="0" lIns="0" bIns="0" rIns="0">
            <a:spAutoFit/>
          </a:bodyPr>
          <a:lstStyle/>
          <a:p>
            <a:pPr algn="ctr">
              <a:lnSpc>
                <a:spcPts val="8820"/>
              </a:lnSpc>
            </a:pPr>
            <a:r>
              <a:rPr lang="en-US" sz="6300">
                <a:solidFill>
                  <a:srgbClr val="000000"/>
                </a:solidFill>
                <a:latin typeface="Open Sans Extra Bold"/>
              </a:rPr>
              <a:t>ML in </a:t>
            </a:r>
            <a:r>
              <a:rPr lang="en-US" sz="6300">
                <a:solidFill>
                  <a:srgbClr val="DE8532"/>
                </a:solidFill>
                <a:latin typeface="Open Sans Extra Bold"/>
              </a:rPr>
              <a:t>Telecom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54108" y="2385233"/>
            <a:ext cx="11179784" cy="5516534"/>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16845" y="1830329"/>
            <a:ext cx="6854310" cy="6162374"/>
            <a:chOff x="0" y="0"/>
            <a:chExt cx="9139080" cy="8216498"/>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5400000">
              <a:off x="1129923" y="-1129923"/>
              <a:ext cx="6879235" cy="9139080"/>
            </a:xfrm>
            <a:prstGeom prst="rect">
              <a:avLst/>
            </a:prstGeom>
          </p:spPr>
        </p:pic>
        <p:sp>
          <p:nvSpPr>
            <p:cNvPr name="TextBox 4" id="4"/>
            <p:cNvSpPr txBox="true"/>
            <p:nvPr/>
          </p:nvSpPr>
          <p:spPr>
            <a:xfrm rot="0">
              <a:off x="812391" y="2511578"/>
              <a:ext cx="7514297" cy="1564217"/>
            </a:xfrm>
            <a:prstGeom prst="rect">
              <a:avLst/>
            </a:prstGeom>
          </p:spPr>
          <p:txBody>
            <a:bodyPr anchor="t" rtlCol="false" tIns="0" lIns="0" bIns="0" rIns="0">
              <a:spAutoFit/>
            </a:bodyPr>
            <a:lstStyle/>
            <a:p>
              <a:pPr algn="ctr">
                <a:lnSpc>
                  <a:spcPts val="8800"/>
                </a:lnSpc>
              </a:pPr>
              <a:r>
                <a:rPr lang="en-US" sz="8000">
                  <a:solidFill>
                    <a:srgbClr val="000000"/>
                  </a:solidFill>
                  <a:latin typeface="Krabuler"/>
                </a:rPr>
                <a:t>Thank you</a:t>
              </a:r>
              <a:r>
                <a:rPr lang="en-US" sz="8000">
                  <a:solidFill>
                    <a:srgbClr val="000000"/>
                  </a:solidFill>
                  <a:latin typeface="Krabuler"/>
                </a:rPr>
                <a:t>!</a:t>
              </a:r>
            </a:p>
          </p:txBody>
        </p:sp>
        <p:sp>
          <p:nvSpPr>
            <p:cNvPr name="TextBox 5" id="5"/>
            <p:cNvSpPr txBox="true"/>
            <p:nvPr/>
          </p:nvSpPr>
          <p:spPr>
            <a:xfrm rot="0">
              <a:off x="696887" y="7715483"/>
              <a:ext cx="7745306" cy="501015"/>
            </a:xfrm>
            <a:prstGeom prst="rect">
              <a:avLst/>
            </a:prstGeom>
          </p:spPr>
          <p:txBody>
            <a:bodyPr anchor="t" rtlCol="false" tIns="0" lIns="0" bIns="0" rIns="0">
              <a:spAutoFit/>
            </a:bodyPr>
            <a:lstStyle/>
            <a:p>
              <a:pPr>
                <a:lnSpc>
                  <a:spcPts val="3300"/>
                </a:lnSpc>
              </a:pPr>
            </a:p>
          </p:txBody>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571155" y="1830329"/>
            <a:ext cx="4385930" cy="411480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385472">
            <a:off x="4934537" y="1151883"/>
            <a:ext cx="2228829" cy="179927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424693" y="1954500"/>
            <a:ext cx="8834607" cy="903184"/>
            <a:chOff x="0" y="0"/>
            <a:chExt cx="11779476" cy="1204245"/>
          </a:xfrm>
        </p:grpSpPr>
        <p:sp>
          <p:nvSpPr>
            <p:cNvPr name="TextBox 3" id="3"/>
            <p:cNvSpPr txBox="true"/>
            <p:nvPr/>
          </p:nvSpPr>
          <p:spPr>
            <a:xfrm rot="0">
              <a:off x="3231611" y="-18930"/>
              <a:ext cx="8547865" cy="1213529"/>
            </a:xfrm>
            <a:prstGeom prst="rect">
              <a:avLst/>
            </a:prstGeom>
          </p:spPr>
          <p:txBody>
            <a:bodyPr anchor="t" rtlCol="false" tIns="0" lIns="0" bIns="0" rIns="0">
              <a:spAutoFit/>
            </a:bodyPr>
            <a:lstStyle/>
            <a:p>
              <a:pPr>
                <a:lnSpc>
                  <a:spcPts val="3640"/>
                </a:lnSpc>
              </a:pPr>
              <a:r>
                <a:rPr lang="en-US" sz="2800">
                  <a:solidFill>
                    <a:srgbClr val="292929"/>
                  </a:solidFill>
                  <a:latin typeface="Aileron Regular"/>
                </a:rPr>
                <a:t>It is a core sub-area of Artificial Intelligence (AI).</a:t>
              </a:r>
            </a:p>
          </p:txBody>
        </p:sp>
        <p:sp>
          <p:nvSpPr>
            <p:cNvPr name="TextBox 4" id="4"/>
            <p:cNvSpPr txBox="true"/>
            <p:nvPr/>
          </p:nvSpPr>
          <p:spPr>
            <a:xfrm rot="0">
              <a:off x="0" y="47625"/>
              <a:ext cx="2144594" cy="1156620"/>
            </a:xfrm>
            <a:prstGeom prst="rect">
              <a:avLst/>
            </a:prstGeom>
          </p:spPr>
          <p:txBody>
            <a:bodyPr anchor="t" rtlCol="false" tIns="0" lIns="0" bIns="0" rIns="0">
              <a:spAutoFit/>
            </a:bodyPr>
            <a:lstStyle/>
            <a:p>
              <a:pPr algn="r">
                <a:lnSpc>
                  <a:spcPts val="6600"/>
                </a:lnSpc>
              </a:pPr>
              <a:r>
                <a:rPr lang="en-US" sz="6000">
                  <a:solidFill>
                    <a:srgbClr val="FF9900"/>
                  </a:solidFill>
                  <a:latin typeface="Aileron Heavy"/>
                </a:rPr>
                <a:t>01</a:t>
              </a:r>
            </a:p>
          </p:txBody>
        </p:sp>
      </p:grpSp>
      <p:grpSp>
        <p:nvGrpSpPr>
          <p:cNvPr name="Group 5" id="5"/>
          <p:cNvGrpSpPr/>
          <p:nvPr/>
        </p:nvGrpSpPr>
        <p:grpSpPr>
          <a:xfrm rot="0">
            <a:off x="8424693" y="3729382"/>
            <a:ext cx="8834607" cy="903184"/>
            <a:chOff x="0" y="0"/>
            <a:chExt cx="11779476" cy="1204245"/>
          </a:xfrm>
        </p:grpSpPr>
        <p:sp>
          <p:nvSpPr>
            <p:cNvPr name="TextBox 6" id="6"/>
            <p:cNvSpPr txBox="true"/>
            <p:nvPr/>
          </p:nvSpPr>
          <p:spPr>
            <a:xfrm rot="0">
              <a:off x="3231611" y="12654"/>
              <a:ext cx="8547865" cy="1150361"/>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ML applications learn from experience  like humans without direct programming.</a:t>
              </a:r>
            </a:p>
          </p:txBody>
        </p:sp>
        <p:sp>
          <p:nvSpPr>
            <p:cNvPr name="TextBox 7" id="7"/>
            <p:cNvSpPr txBox="true"/>
            <p:nvPr/>
          </p:nvSpPr>
          <p:spPr>
            <a:xfrm rot="0">
              <a:off x="0" y="47625"/>
              <a:ext cx="2144594" cy="1156620"/>
            </a:xfrm>
            <a:prstGeom prst="rect">
              <a:avLst/>
            </a:prstGeom>
          </p:spPr>
          <p:txBody>
            <a:bodyPr anchor="t" rtlCol="false" tIns="0" lIns="0" bIns="0" rIns="0">
              <a:spAutoFit/>
            </a:bodyPr>
            <a:lstStyle/>
            <a:p>
              <a:pPr algn="r">
                <a:lnSpc>
                  <a:spcPts val="6600"/>
                </a:lnSpc>
              </a:pPr>
              <a:r>
                <a:rPr lang="en-US" sz="6000">
                  <a:solidFill>
                    <a:srgbClr val="FF9900"/>
                  </a:solidFill>
                  <a:latin typeface="Aileron Heavy"/>
                </a:rPr>
                <a:t>02</a:t>
              </a:r>
            </a:p>
          </p:txBody>
        </p:sp>
      </p:grpSp>
      <p:grpSp>
        <p:nvGrpSpPr>
          <p:cNvPr name="Group 8" id="8"/>
          <p:cNvGrpSpPr/>
          <p:nvPr/>
        </p:nvGrpSpPr>
        <p:grpSpPr>
          <a:xfrm rot="0">
            <a:off x="8424693" y="6202661"/>
            <a:ext cx="8642025" cy="1716969"/>
            <a:chOff x="0" y="0"/>
            <a:chExt cx="11522700" cy="2289292"/>
          </a:xfrm>
        </p:grpSpPr>
        <p:sp>
          <p:nvSpPr>
            <p:cNvPr name="TextBox 9" id="9"/>
            <p:cNvSpPr txBox="true"/>
            <p:nvPr/>
          </p:nvSpPr>
          <p:spPr>
            <a:xfrm rot="0">
              <a:off x="3161166" y="-28575"/>
              <a:ext cx="8361533"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ML </a:t>
              </a:r>
              <a:r>
                <a:rPr lang="en-US" sz="2700">
                  <a:solidFill>
                    <a:srgbClr val="292929"/>
                  </a:solidFill>
                  <a:latin typeface="Aileron Regular"/>
                </a:rPr>
                <a:t>applications learn from previous computations and transactions and use “pattern recognition” to produce reliable and informed results.</a:t>
              </a:r>
            </a:p>
          </p:txBody>
        </p:sp>
        <p:sp>
          <p:nvSpPr>
            <p:cNvPr name="TextBox 10" id="10"/>
            <p:cNvSpPr txBox="true"/>
            <p:nvPr/>
          </p:nvSpPr>
          <p:spPr>
            <a:xfrm rot="0">
              <a:off x="0" y="590149"/>
              <a:ext cx="2097845" cy="1156620"/>
            </a:xfrm>
            <a:prstGeom prst="rect">
              <a:avLst/>
            </a:prstGeom>
          </p:spPr>
          <p:txBody>
            <a:bodyPr anchor="t" rtlCol="false" tIns="0" lIns="0" bIns="0" rIns="0">
              <a:spAutoFit/>
            </a:bodyPr>
            <a:lstStyle/>
            <a:p>
              <a:pPr algn="r">
                <a:lnSpc>
                  <a:spcPts val="6600"/>
                </a:lnSpc>
              </a:pPr>
              <a:r>
                <a:rPr lang="en-US" sz="6000">
                  <a:solidFill>
                    <a:srgbClr val="FF9900"/>
                  </a:solidFill>
                  <a:latin typeface="Aileron Heavy"/>
                </a:rPr>
                <a:t>03</a:t>
              </a:r>
            </a:p>
          </p:txBody>
        </p:sp>
      </p:grpSp>
      <p:sp>
        <p:nvSpPr>
          <p:cNvPr name="TextBox 11" id="11"/>
          <p:cNvSpPr txBox="true"/>
          <p:nvPr/>
        </p:nvSpPr>
        <p:spPr>
          <a:xfrm rot="0">
            <a:off x="680552" y="780699"/>
            <a:ext cx="7744141" cy="2028780"/>
          </a:xfrm>
          <a:prstGeom prst="rect">
            <a:avLst/>
          </a:prstGeom>
        </p:spPr>
        <p:txBody>
          <a:bodyPr anchor="t" rtlCol="false" tIns="0" lIns="0" bIns="0" rIns="0">
            <a:spAutoFit/>
          </a:bodyPr>
          <a:lstStyle/>
          <a:p>
            <a:pPr>
              <a:lnSpc>
                <a:spcPts val="7920"/>
              </a:lnSpc>
            </a:pPr>
            <a:r>
              <a:rPr lang="en-US" sz="7200">
                <a:solidFill>
                  <a:srgbClr val="292929"/>
                </a:solidFill>
                <a:latin typeface="Aileron Heavy"/>
              </a:rPr>
              <a:t>What is Machine Learning?</a:t>
            </a:r>
          </a:p>
        </p:txBody>
      </p:sp>
      <p:grpSp>
        <p:nvGrpSpPr>
          <p:cNvPr name="Group 12" id="12"/>
          <p:cNvGrpSpPr/>
          <p:nvPr/>
        </p:nvGrpSpPr>
        <p:grpSpPr>
          <a:xfrm rot="0">
            <a:off x="1028700" y="3541396"/>
            <a:ext cx="6932756" cy="6117761"/>
            <a:chOff x="0" y="0"/>
            <a:chExt cx="9243674" cy="8157014"/>
          </a:xfrm>
        </p:grpSpPr>
        <p:sp>
          <p:nvSpPr>
            <p:cNvPr name="TextBox 13" id="13"/>
            <p:cNvSpPr txBox="true"/>
            <p:nvPr/>
          </p:nvSpPr>
          <p:spPr>
            <a:xfrm rot="0">
              <a:off x="0" y="-57150"/>
              <a:ext cx="9243674" cy="7183793"/>
            </a:xfrm>
            <a:prstGeom prst="rect">
              <a:avLst/>
            </a:prstGeom>
          </p:spPr>
          <p:txBody>
            <a:bodyPr anchor="t" rtlCol="false" tIns="0" lIns="0" bIns="0" rIns="0">
              <a:spAutoFit/>
            </a:bodyPr>
            <a:lstStyle/>
            <a:p>
              <a:pPr algn="ctr">
                <a:lnSpc>
                  <a:spcPts val="7168"/>
                </a:lnSpc>
              </a:pPr>
              <a:r>
                <a:rPr lang="en-US" sz="5600">
                  <a:solidFill>
                    <a:srgbClr val="000000"/>
                  </a:solidFill>
                  <a:latin typeface="Nixie One"/>
                </a:rPr>
                <a:t>When exposed to new data, these applications learn, grow, change, and develop by themselves.</a:t>
              </a:r>
            </a:p>
          </p:txBody>
        </p:sp>
        <p:sp>
          <p:nvSpPr>
            <p:cNvPr name="TextBox 14" id="14"/>
            <p:cNvSpPr txBox="true"/>
            <p:nvPr/>
          </p:nvSpPr>
          <p:spPr>
            <a:xfrm rot="0">
              <a:off x="185038" y="7824066"/>
              <a:ext cx="8873599" cy="332949"/>
            </a:xfrm>
            <a:prstGeom prst="rect">
              <a:avLst/>
            </a:prstGeom>
          </p:spPr>
          <p:txBody>
            <a:bodyPr anchor="t" rtlCol="false" tIns="0" lIns="0" bIns="0" rIns="0">
              <a:spAutoFit/>
            </a:bodyPr>
            <a:lstStyle/>
            <a:p>
              <a:pPr algn="ctr">
                <a:lnSpc>
                  <a:spcPts val="195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86571" y="2944521"/>
            <a:ext cx="9905071" cy="3686811"/>
          </a:xfrm>
          <a:prstGeom prst="rect">
            <a:avLst/>
          </a:prstGeom>
        </p:spPr>
        <p:txBody>
          <a:bodyPr anchor="t" rtlCol="false" tIns="0" lIns="0" bIns="0" rIns="0">
            <a:spAutoFit/>
          </a:bodyPr>
          <a:lstStyle/>
          <a:p>
            <a:pPr>
              <a:lnSpc>
                <a:spcPts val="4180"/>
              </a:lnSpc>
            </a:pPr>
            <a:r>
              <a:rPr lang="en-US" sz="3800">
                <a:solidFill>
                  <a:srgbClr val="292929"/>
                </a:solidFill>
                <a:latin typeface="Aileron Heavy"/>
              </a:rPr>
              <a:t>Machine Learning is all around us in this modern world.</a:t>
            </a:r>
          </a:p>
          <a:p>
            <a:pPr>
              <a:lnSpc>
                <a:spcPts val="4180"/>
              </a:lnSpc>
            </a:pPr>
          </a:p>
          <a:p>
            <a:pPr>
              <a:lnSpc>
                <a:spcPts val="4180"/>
              </a:lnSpc>
            </a:pPr>
            <a:r>
              <a:rPr lang="en-US" sz="3800">
                <a:solidFill>
                  <a:srgbClr val="292929"/>
                </a:solidFill>
                <a:latin typeface="Aileron Heavy"/>
              </a:rPr>
              <a:t>Machine Learning enables computer systems to learn and improve from experience continuously.</a:t>
            </a:r>
          </a:p>
          <a:p>
            <a:pPr>
              <a:lnSpc>
                <a:spcPts val="4180"/>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51561" y="145821"/>
            <a:ext cx="1740060" cy="174006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94188" y="8495855"/>
            <a:ext cx="1524891" cy="15248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283921" y="4773639"/>
            <a:ext cx="3697839" cy="1109352"/>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017" y="4668466"/>
            <a:ext cx="1074223" cy="1962865"/>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376" r="376" b="0"/>
          <a:stretch>
            <a:fillRect/>
          </a:stretch>
        </p:blipFill>
        <p:spPr>
          <a:xfrm flipH="false" flipV="false" rot="0">
            <a:off x="10257949" y="291713"/>
            <a:ext cx="4450012" cy="1448277"/>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475759" y="2085781"/>
            <a:ext cx="11116579" cy="6163062"/>
          </a:xfrm>
          <a:prstGeom prst="rect">
            <a:avLst/>
          </a:prstGeom>
        </p:spPr>
        <p:txBody>
          <a:bodyPr anchor="t" rtlCol="false" tIns="0" lIns="0" bIns="0" rIns="0">
            <a:spAutoFit/>
          </a:bodyPr>
          <a:lstStyle/>
          <a:p>
            <a:pPr>
              <a:lnSpc>
                <a:spcPts val="7039"/>
              </a:lnSpc>
            </a:pPr>
            <a:r>
              <a:rPr lang="en-US" sz="6399">
                <a:solidFill>
                  <a:srgbClr val="FFFFFF"/>
                </a:solidFill>
                <a:latin typeface="Barlow SemiCondensed Bold"/>
              </a:rPr>
              <a:t>While the concept of </a:t>
            </a:r>
            <a:r>
              <a:rPr lang="en-US" sz="6399">
                <a:solidFill>
                  <a:srgbClr val="DE8532"/>
                </a:solidFill>
                <a:latin typeface="Barlow SemiCondensed Bold"/>
              </a:rPr>
              <a:t>Machine Learning</a:t>
            </a:r>
            <a:r>
              <a:rPr lang="en-US" sz="6399">
                <a:solidFill>
                  <a:srgbClr val="FFFFFF"/>
                </a:solidFill>
                <a:latin typeface="Barlow SemiCondensed Bold"/>
              </a:rPr>
              <a:t> has been around for a long time , the ability to automate the application of complex mathematical calculations to Big Data has been gaining momentum over the last several years.</a:t>
            </a:r>
          </a:p>
        </p:txBody>
      </p:sp>
      <p:pic>
        <p:nvPicPr>
          <p:cNvPr name="Picture 3" id="3"/>
          <p:cNvPicPr>
            <a:picLocks noChangeAspect="true"/>
          </p:cNvPicPr>
          <p:nvPr/>
        </p:nvPicPr>
        <p:blipFill>
          <a:blip r:embed="rId2"/>
          <a:srcRect l="0" t="0" r="0" b="0"/>
          <a:stretch>
            <a:fillRect/>
          </a:stretch>
        </p:blipFill>
        <p:spPr>
          <a:xfrm flipH="false" flipV="false" rot="5400000">
            <a:off x="10030028" y="1710214"/>
            <a:ext cx="10287000" cy="686657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02" r="5312" b="21223"/>
          <a:stretch>
            <a:fillRect/>
          </a:stretch>
        </p:blipFill>
        <p:spPr>
          <a:xfrm flipH="false" flipV="false" rot="0">
            <a:off x="1209969" y="2141544"/>
            <a:ext cx="11059315" cy="7800723"/>
          </a:xfrm>
          <a:prstGeom prst="rect">
            <a:avLst/>
          </a:prstGeom>
        </p:spPr>
      </p:pic>
      <p:sp>
        <p:nvSpPr>
          <p:cNvPr name="TextBox 3" id="3"/>
          <p:cNvSpPr txBox="true"/>
          <p:nvPr/>
        </p:nvSpPr>
        <p:spPr>
          <a:xfrm rot="0">
            <a:off x="840211" y="180975"/>
            <a:ext cx="5343971"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Example: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5143500"/>
            <a:ext cx="2947693" cy="4114800"/>
          </a:xfrm>
          <a:prstGeom prst="rect">
            <a:avLst/>
          </a:prstGeom>
        </p:spPr>
      </p:pic>
      <p:sp>
        <p:nvSpPr>
          <p:cNvPr name="TextBox 3" id="3"/>
          <p:cNvSpPr txBox="true"/>
          <p:nvPr/>
        </p:nvSpPr>
        <p:spPr>
          <a:xfrm rot="0">
            <a:off x="3156020" y="1726340"/>
            <a:ext cx="14269641" cy="1543050"/>
          </a:xfrm>
          <a:prstGeom prst="rect">
            <a:avLst/>
          </a:prstGeom>
        </p:spPr>
        <p:txBody>
          <a:bodyPr anchor="t" rtlCol="false" tIns="0" lIns="0" bIns="0" rIns="0">
            <a:spAutoFit/>
          </a:bodyPr>
          <a:lstStyle/>
          <a:p>
            <a:pPr algn="ctr">
              <a:lnSpc>
                <a:spcPts val="12599"/>
              </a:lnSpc>
            </a:pPr>
            <a:r>
              <a:rPr lang="en-US" sz="9000">
                <a:solidFill>
                  <a:srgbClr val="FFFFFF"/>
                </a:solidFill>
                <a:latin typeface="Bangers"/>
              </a:rPr>
              <a:t>How Does Machine Learning 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2055" y="2215817"/>
            <a:ext cx="12789971" cy="5467966"/>
            <a:chOff x="0" y="0"/>
            <a:chExt cx="17053294" cy="7290621"/>
          </a:xfrm>
        </p:grpSpPr>
        <p:sp>
          <p:nvSpPr>
            <p:cNvPr name="TextBox 3" id="3"/>
            <p:cNvSpPr txBox="true"/>
            <p:nvPr/>
          </p:nvSpPr>
          <p:spPr>
            <a:xfrm rot="0">
              <a:off x="0" y="-38100"/>
              <a:ext cx="17053294" cy="5515013"/>
            </a:xfrm>
            <a:prstGeom prst="rect">
              <a:avLst/>
            </a:prstGeom>
          </p:spPr>
          <p:txBody>
            <a:bodyPr anchor="t" rtlCol="false" tIns="0" lIns="0" bIns="0" rIns="0">
              <a:spAutoFit/>
            </a:bodyPr>
            <a:lstStyle/>
            <a:p>
              <a:pPr>
                <a:lnSpc>
                  <a:spcPts val="4834"/>
                </a:lnSpc>
              </a:pPr>
              <a:r>
                <a:rPr lang="en-US" sz="3718">
                  <a:solidFill>
                    <a:srgbClr val="292929"/>
                  </a:solidFill>
                  <a:latin typeface="Aileron Regular"/>
                </a:rPr>
                <a:t>ML uses computer programs that can access data and perform tasks automatically through predictions and detections.</a:t>
              </a:r>
            </a:p>
            <a:p>
              <a:pPr>
                <a:lnSpc>
                  <a:spcPts val="4834"/>
                </a:lnSpc>
              </a:pPr>
            </a:p>
            <a:p>
              <a:pPr>
                <a:lnSpc>
                  <a:spcPts val="4834"/>
                </a:lnSpc>
              </a:pPr>
            </a:p>
            <a:p>
              <a:pPr>
                <a:lnSpc>
                  <a:spcPts val="4834"/>
                </a:lnSpc>
              </a:pPr>
              <a:r>
                <a:rPr lang="en-US" sz="3718">
                  <a:solidFill>
                    <a:srgbClr val="292929"/>
                  </a:solidFill>
                  <a:latin typeface="Aileron Regular"/>
                </a:rPr>
                <a:t>When you feed a machine with more data, it enables the algorithms that cause it to “learn”. </a:t>
              </a:r>
            </a:p>
          </p:txBody>
        </p:sp>
        <p:sp>
          <p:nvSpPr>
            <p:cNvPr name="TextBox 4" id="4"/>
            <p:cNvSpPr txBox="true"/>
            <p:nvPr/>
          </p:nvSpPr>
          <p:spPr>
            <a:xfrm rot="0">
              <a:off x="0" y="6636822"/>
              <a:ext cx="17053294" cy="653799"/>
            </a:xfrm>
            <a:prstGeom prst="rect">
              <a:avLst/>
            </a:prstGeom>
          </p:spPr>
          <p:txBody>
            <a:bodyPr anchor="t" rtlCol="false" tIns="0" lIns="0" bIns="0" rIns="0">
              <a:spAutoFit/>
            </a:bodyPr>
            <a:lstStyle/>
            <a:p>
              <a:pPr>
                <a:lnSpc>
                  <a:spcPts val="4078"/>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84678" y="5830324"/>
            <a:ext cx="5312535" cy="4114800"/>
          </a:xfrm>
          <a:prstGeom prst="rect">
            <a:avLst/>
          </a:prstGeom>
        </p:spPr>
      </p:pic>
      <p:sp>
        <p:nvSpPr>
          <p:cNvPr name="TextBox 6" id="6"/>
          <p:cNvSpPr txBox="true"/>
          <p:nvPr/>
        </p:nvSpPr>
        <p:spPr>
          <a:xfrm rot="0">
            <a:off x="11826445" y="7154511"/>
            <a:ext cx="4629001" cy="1104265"/>
          </a:xfrm>
          <a:prstGeom prst="rect">
            <a:avLst/>
          </a:prstGeom>
        </p:spPr>
        <p:txBody>
          <a:bodyPr anchor="t" rtlCol="false" tIns="0" lIns="0" bIns="0" rIns="0">
            <a:spAutoFit/>
          </a:bodyPr>
          <a:lstStyle/>
          <a:p>
            <a:pPr algn="ctr">
              <a:lnSpc>
                <a:spcPts val="8960"/>
              </a:lnSpc>
            </a:pPr>
            <a:r>
              <a:rPr lang="en-US" sz="6400">
                <a:solidFill>
                  <a:srgbClr val="FF5757"/>
                </a:solidFill>
                <a:latin typeface="Homemade Apple"/>
              </a:rPr>
              <a:t>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DAEEvj_pIh8</dc:identifier>
  <dcterms:modified xsi:type="dcterms:W3CDTF">2011-08-01T06:04:30Z</dcterms:modified>
  <cp:revision>1</cp:revision>
  <dc:title>Machine Learning?</dc:title>
</cp:coreProperties>
</file>